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1" r:id="rId6"/>
    <p:sldId id="270" r:id="rId7"/>
    <p:sldId id="262" r:id="rId8"/>
    <p:sldId id="291" r:id="rId9"/>
    <p:sldId id="263" r:id="rId10"/>
    <p:sldId id="271" r:id="rId11"/>
    <p:sldId id="264" r:id="rId12"/>
    <p:sldId id="303" r:id="rId13"/>
    <p:sldId id="284" r:id="rId14"/>
    <p:sldId id="282" r:id="rId15"/>
    <p:sldId id="283" r:id="rId16"/>
    <p:sldId id="305" r:id="rId17"/>
    <p:sldId id="306" r:id="rId18"/>
    <p:sldId id="307" r:id="rId19"/>
    <p:sldId id="267" r:id="rId20"/>
    <p:sldId id="269"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4" userDrawn="1">
          <p15:clr>
            <a:srgbClr val="A4A3A4"/>
          </p15:clr>
        </p15:guide>
        <p15:guide id="2" pos="7260" userDrawn="1">
          <p15:clr>
            <a:srgbClr val="A4A3A4"/>
          </p15:clr>
        </p15:guide>
        <p15:guide id="3" orient="horz" pos="424" userDrawn="1">
          <p15:clr>
            <a:srgbClr val="A4A3A4"/>
          </p15:clr>
        </p15:guide>
        <p15:guide id="4" orient="horz" pos="41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ez_kip"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0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8" d="100"/>
          <a:sy n="88" d="100"/>
        </p:scale>
        <p:origin x="66" y="39"/>
      </p:cViewPr>
      <p:guideLst>
        <p:guide pos="304"/>
        <p:guide pos="7260"/>
        <p:guide orient="horz" pos="424"/>
        <p:guide orient="horz" pos="413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39.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16T11:13:39.015"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F7382-B1F7-4D68-995D-F8373CE65DC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86D82-40B8-4175-AE33-CCD3B53A526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a:t>
            </a:r>
            <a:r>
              <a:rPr lang="zh-CN" altLang="en-US"/>
              <a:t>是</a:t>
            </a:r>
            <a:r>
              <a:rPr lang="en-US" altLang="zh-CN"/>
              <a:t>p</a:t>
            </a:r>
            <a:r>
              <a:rPr lang="zh-CN" altLang="en-US"/>
              <a:t>的</a:t>
            </a:r>
            <a:r>
              <a:rPr lang="zh-CN" altLang="en-US"/>
              <a:t>延续</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怀疑</a:t>
            </a:r>
            <a:r>
              <a:rPr lang="en-US" altLang="zh-CN"/>
              <a:t>1k</a:t>
            </a:r>
            <a:r>
              <a:rPr lang="zh-CN" altLang="en-US"/>
              <a:t>过拟合，提取语言模型（GPT-2）的训练数据是可能的，但提取基于BERT的模型甚至未知的预训练模型的训练数据仍然很难完成，除非存在数据泄露。对手采用OOD数据（NQ）而不是ID数据（MSMMARCO的子集）来预训练排名模仿模型更为实际。</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较好的受害者的排名结果进行抽样，我们可以训练出具有竞争性排名有效性结果的排名模仿模型。我们怀疑这是由于知识提炼的贡献；</a:t>
            </a:r>
            <a:endParaRPr lang="zh-CN" altLang="en-US"/>
          </a:p>
          <a:p>
            <a:r>
              <a:rPr lang="zh-CN" altLang="en-US"/>
              <a:t>具有相同架构、超参数和直接训练语料库知识的模仿模型进行排名（通过伪三元组），尤其是对ID→ 模仿V2，在排名有效性和一致性方面与受害者表现相似。</a:t>
            </a:r>
            <a:endParaRPr lang="zh-CN" altLang="en-US"/>
          </a:p>
          <a:p>
            <a:r>
              <a:rPr lang="zh-CN" altLang="en-US"/>
              <a:t>当不知道训练数据时，受害者排序模型的性能对排序模仿一致性的影响大于架构和超参数的相似性。</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通过在不相关的段落中添加6个单词的触发器来攻击目标模型，流利度约束的超参数为0.1和0.8휆1和语义约束휆分别为2。排名模仿模型通过查询和词汇选择的前200个相似单词，通过设置进行扩充휖 至0.68。波束搜索大小和温度分别设置为10和1.0。第4.3小节中描述的语义一致性和流畅性利用了预先训练的BERT NSP模型和BERT LM模型，而没有对本文中使用的任何数据集进行微调。排名前三的候选者被连接为锚通道，以指导触发器的生成。</a:t>
            </a:r>
            <a:endParaRPr lang="zh-CN" altLang="en-US"/>
          </a:p>
          <a:p>
            <a:r>
              <a:rPr lang="zh-CN" altLang="en-US"/>
              <a:t>三种类型的碰撞总是在不同的指标上击败HotFlip触发器。攻击性碰撞比正则化碰撞表现更好，而自然碰撞在碰撞基线中表现最差。</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尽管Query+在大多数情况下比PAT表现更好，但它可以被反SEO解决方案检测到[64]。使用垃圾邮件检测和人工注释进行的评估表明，由于添加的内容和原始段落之间的语义差距，Query+生成的文本可以很容易地识别</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具有PAT触发器的顶部和底部通道之间存在显著的分布重叠。阈值过于严格将导致更高的假阳性率。</a:t>
            </a:r>
            <a:endParaRPr lang="zh-CN" altLang="en-US"/>
          </a:p>
          <a:p>
            <a:r>
              <a:rPr lang="zh-CN" altLang="en-US"/>
              <a:t>对于Grammarly，我们采用了关于正确性的建议数字，包括拼写、语法和标点符号。对于Chegg Writing，我们发布关于语法、标点符号、流利度和拼写错误的数字。</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具有PAT触发器的顶部和底部通道之间存在显著的分布重叠。阈值过于严格将导致更高的假阳性率。</a:t>
            </a:r>
            <a:endParaRPr lang="zh-CN" altLang="en-US"/>
          </a:p>
          <a:p>
            <a:r>
              <a:rPr lang="zh-CN" altLang="en-US"/>
              <a:t>对于Grammarly，我们采用了关于正确性的建议数字，包括拼写、语法和标点符号。对于Chegg Writing，我们发布关于语法、标点符号、流利度和拼写错误的数字。</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95300" y="1122363"/>
            <a:ext cx="11201400" cy="2387600"/>
          </a:xfrm>
        </p:spPr>
        <p:txBody>
          <a:bodyPr anchor="ct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482600" y="3602038"/>
            <a:ext cx="112141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灯片编号占位符 5"/>
          <p:cNvSpPr>
            <a:spLocks noGrp="1"/>
          </p:cNvSpPr>
          <p:nvPr>
            <p:ph type="sldNum" sz="quarter" idx="12"/>
          </p:nvPr>
        </p:nvSpPr>
        <p:spPr/>
        <p:txBody>
          <a:bodyPr/>
          <a:lstStyle/>
          <a:p>
            <a:fld id="{3ACD1EC8-6F57-41A7-99F1-FEDB2874BA2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036320"/>
            <a:ext cx="5181600" cy="51406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036320"/>
            <a:ext cx="5181600" cy="51406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灯片编号占位符 6"/>
          <p:cNvSpPr>
            <a:spLocks noGrp="1"/>
          </p:cNvSpPr>
          <p:nvPr>
            <p:ph type="sldNum" sz="quarter" idx="12"/>
          </p:nvPr>
        </p:nvSpPr>
        <p:spPr/>
        <p:txBody>
          <a:bodyPr/>
          <a:lstStyle/>
          <a:p>
            <a:fld id="{3ACD1EC8-6F57-41A7-99F1-FEDB2874BA2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3B6875E-AEA4-42E3-A6DA-2440C2C8329E}" type="datetime1">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3ACD1EC8-6F57-41A7-99F1-FEDB2874BA2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ACD1EC8-6F57-41A7-99F1-FEDB2874BA2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136525"/>
            <a:ext cx="11214100" cy="615159"/>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82600" y="868182"/>
            <a:ext cx="11214100" cy="551118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矩形 6"/>
          <p:cNvSpPr/>
          <p:nvPr userDrawn="1"/>
        </p:nvSpPr>
        <p:spPr>
          <a:xfrm>
            <a:off x="0" y="6570000"/>
            <a:ext cx="12192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8" name="Group 4"/>
          <p:cNvGrpSpPr>
            <a:grpSpLocks noChangeAspect="1"/>
          </p:cNvGrpSpPr>
          <p:nvPr userDrawn="1"/>
        </p:nvGrpSpPr>
        <p:grpSpPr bwMode="auto">
          <a:xfrm>
            <a:off x="9939005" y="397033"/>
            <a:ext cx="2252995" cy="356370"/>
            <a:chOff x="768" y="1292"/>
            <a:chExt cx="5241" cy="829"/>
          </a:xfrm>
          <a:solidFill>
            <a:schemeClr val="accent1"/>
          </a:solidFill>
        </p:grpSpPr>
        <p:sp>
          <p:nvSpPr>
            <p:cNvPr id="9" name="Freeform 5"/>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0" name="Freeform 6"/>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1" name="Freeform 7"/>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2" name="Freeform 8"/>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3" name="Freeform 9"/>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4" name="Freeform 10"/>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dirty="0"/>
            </a:p>
          </p:txBody>
        </p:sp>
        <p:sp>
          <p:nvSpPr>
            <p:cNvPr id="15" name="Freeform 11"/>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6" name="Freeform 12"/>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7" name="Freeform 13"/>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8" name="Freeform 14"/>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grpSp>
      <p:cxnSp>
        <p:nvCxnSpPr>
          <p:cNvPr id="19" name="直接连接符 18"/>
          <p:cNvCxnSpPr>
            <a:stCxn id="11" idx="36"/>
          </p:cNvCxnSpPr>
          <p:nvPr userDrawn="1"/>
        </p:nvCxnSpPr>
        <p:spPr>
          <a:xfrm flipH="1" flipV="1">
            <a:off x="3" y="751684"/>
            <a:ext cx="10144994" cy="97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灯片编号占位符 5"/>
          <p:cNvSpPr>
            <a:spLocks noGrp="1"/>
          </p:cNvSpPr>
          <p:nvPr>
            <p:ph type="sldNum" sz="quarter" idx="4"/>
          </p:nvPr>
        </p:nvSpPr>
        <p:spPr>
          <a:xfrm>
            <a:off x="9375147" y="6578600"/>
            <a:ext cx="2743200" cy="279400"/>
          </a:xfrm>
          <a:prstGeom prst="rect">
            <a:avLst/>
          </a:prstGeom>
        </p:spPr>
        <p:txBody>
          <a:bodyPr vert="horz" lIns="91440" tIns="45720" rIns="91440" bIns="45720" rtlCol="0" anchor="ctr"/>
          <a:lstStyle>
            <a:lvl1pPr algn="r">
              <a:defRPr sz="1800" b="1">
                <a:solidFill>
                  <a:schemeClr val="bg1"/>
                </a:solidFill>
              </a:defRPr>
            </a:lvl1pPr>
          </a:lstStyle>
          <a:p>
            <a:fld id="{3ACD1EC8-6F57-41A7-99F1-FEDB2874BA2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1.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tags" Target="../tags/tag26.xml"/><Relationship Id="rId2" Type="http://schemas.openxmlformats.org/officeDocument/2006/relationships/image" Target="../media/image13.png"/><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7" Type="http://schemas.openxmlformats.org/officeDocument/2006/relationships/comments" Target="../comments/comment1.xml"/><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tags" Target="../tags/tag28.xml"/><Relationship Id="rId2" Type="http://schemas.openxmlformats.org/officeDocument/2006/relationships/image" Target="../media/image14.png"/><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tags" Target="../tags/tag32.xml"/><Relationship Id="rId2" Type="http://schemas.openxmlformats.org/officeDocument/2006/relationships/image" Target="../media/image18.png"/><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tags" Target="../tags/tag35.xml"/><Relationship Id="rId4" Type="http://schemas.openxmlformats.org/officeDocument/2006/relationships/image" Target="../media/image21.png"/><Relationship Id="rId3" Type="http://schemas.openxmlformats.org/officeDocument/2006/relationships/tags" Target="../tags/tag34.xml"/><Relationship Id="rId2" Type="http://schemas.openxmlformats.org/officeDocument/2006/relationships/image" Target="../media/image20.png"/><Relationship Id="rId1" Type="http://schemas.openxmlformats.org/officeDocument/2006/relationships/tags" Target="../tags/tag3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5.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tags" Target="../tags/tag16.xml"/><Relationship Id="rId2" Type="http://schemas.openxmlformats.org/officeDocument/2006/relationships/image" Target="../media/image6.png"/><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22.xml"/><Relationship Id="rId7" Type="http://schemas.openxmlformats.org/officeDocument/2006/relationships/image" Target="../media/image9.png"/><Relationship Id="rId6" Type="http://schemas.openxmlformats.org/officeDocument/2006/relationships/tags" Target="../tags/tag21.xml"/><Relationship Id="rId5" Type="http://schemas.openxmlformats.org/officeDocument/2006/relationships/image" Target="../media/image8.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5" Type="http://schemas.openxmlformats.org/officeDocument/2006/relationships/notesSlide" Target="../notesSlides/notesSlide2.xml"/><Relationship Id="rId14" Type="http://schemas.openxmlformats.org/officeDocument/2006/relationships/slideLayout" Target="../slideLayouts/slideLayout4.xml"/><Relationship Id="rId13" Type="http://schemas.openxmlformats.org/officeDocument/2006/relationships/image" Target="../media/image12.png"/><Relationship Id="rId12" Type="http://schemas.openxmlformats.org/officeDocument/2006/relationships/tags" Target="../tags/tag24.xml"/><Relationship Id="rId11" Type="http://schemas.openxmlformats.org/officeDocument/2006/relationships/image" Target="../media/image11.png"/><Relationship Id="rId10" Type="http://schemas.openxmlformats.org/officeDocument/2006/relationships/tags" Target="../tags/tag23.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p:nvPicPr>
        <p:blipFill rotWithShape="1">
          <a:blip r:embed="rId1" cstate="print">
            <a:alphaModFix amt="20000"/>
            <a:grayscl/>
            <a:extLst>
              <a:ext uri="{BEBA8EAE-BF5A-486C-A8C5-ECC9F3942E4B}">
                <a14:imgProps xmlns:a14="http://schemas.microsoft.com/office/drawing/2010/main">
                  <a14:imgLayer r:embed="rId2">
                    <a14:imgEffect>
                      <a14:brightnessContrast bright="80000"/>
                    </a14:imgEffect>
                  </a14:imgLayer>
                </a14:imgProps>
              </a:ext>
              <a:ext uri="{28A0092B-C50C-407E-A947-70E740481C1C}">
                <a14:useLocalDpi xmlns:a14="http://schemas.microsoft.com/office/drawing/2010/main" val="0"/>
              </a:ext>
            </a:extLst>
          </a:blip>
          <a:srcRect b="21958"/>
          <a:stretch>
            <a:fillRect/>
          </a:stretch>
        </p:blipFill>
        <p:spPr>
          <a:xfrm>
            <a:off x="-5715" y="3638081"/>
            <a:ext cx="12282150" cy="4114800"/>
          </a:xfrm>
          <a:prstGeom prst="rect">
            <a:avLst/>
          </a:prstGeom>
        </p:spPr>
      </p:pic>
      <p:sp>
        <p:nvSpPr>
          <p:cNvPr id="6" name="矩形 5"/>
          <p:cNvSpPr/>
          <p:nvPr/>
        </p:nvSpPr>
        <p:spPr>
          <a:xfrm>
            <a:off x="0" y="6296878"/>
            <a:ext cx="12191999" cy="561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730375"/>
            <a:ext cx="12192002" cy="24015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9345597" y="223705"/>
            <a:ext cx="2846403" cy="450233"/>
            <a:chOff x="768" y="1292"/>
            <a:chExt cx="5241" cy="829"/>
          </a:xfrm>
          <a:solidFill>
            <a:schemeClr val="accent1"/>
          </a:solidFill>
        </p:grpSpPr>
        <p:sp>
          <p:nvSpPr>
            <p:cNvPr id="8" name="Freeform 5"/>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9" name="Freeform 6"/>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1" name="Freeform 8"/>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2" name="Freeform 9"/>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3" name="Freeform 10"/>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dirty="0"/>
            </a:p>
          </p:txBody>
        </p:sp>
        <p:sp>
          <p:nvSpPr>
            <p:cNvPr id="14" name="Freeform 11"/>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6" name="Freeform 13"/>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7" name="Freeform 14"/>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grpSp>
      <p:cxnSp>
        <p:nvCxnSpPr>
          <p:cNvPr id="18" name="直接连接符 17"/>
          <p:cNvCxnSpPr>
            <a:stCxn id="10" idx="36"/>
          </p:cNvCxnSpPr>
          <p:nvPr/>
        </p:nvCxnSpPr>
        <p:spPr>
          <a:xfrm flipH="1" flipV="1">
            <a:off x="6" y="672215"/>
            <a:ext cx="9605838" cy="786"/>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9" name="图片 18" descr="文本&#10;&#10;中度可信度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6296878"/>
            <a:ext cx="1706880" cy="561122"/>
          </a:xfrm>
          <a:prstGeom prst="rect">
            <a:avLst/>
          </a:prstGeom>
        </p:spPr>
      </p:pic>
      <p:sp>
        <p:nvSpPr>
          <p:cNvPr id="2" name="标题 1"/>
          <p:cNvSpPr>
            <a:spLocks noGrp="1"/>
          </p:cNvSpPr>
          <p:nvPr>
            <p:ph type="ctrTitle"/>
          </p:nvPr>
        </p:nvSpPr>
        <p:spPr>
          <a:xfrm>
            <a:off x="495300" y="886913"/>
            <a:ext cx="11201400" cy="2069647"/>
          </a:xfrm>
        </p:spPr>
        <p:txBody>
          <a:bodyPr/>
          <a:lstStyle/>
          <a:p>
            <a:r>
              <a:rPr lang="zh-CN" altLang="en-US" sz="4800" dirty="0">
                <a:solidFill>
                  <a:schemeClr val="bg1"/>
                </a:solidFill>
              </a:rPr>
              <a:t>Order-Disorder</a:t>
            </a:r>
            <a:br>
              <a:rPr lang="zh-CN" altLang="en-US" sz="4800" dirty="0">
                <a:solidFill>
                  <a:schemeClr val="bg1"/>
                </a:solidFill>
              </a:rPr>
            </a:br>
            <a:r>
              <a:rPr lang="zh-CN" altLang="en-US" sz="4400" dirty="0">
                <a:solidFill>
                  <a:schemeClr val="bg1"/>
                </a:solidFill>
              </a:rPr>
              <a:t>Imitation Adversarial Attacks for lack-box</a:t>
            </a:r>
            <a:r>
              <a:rPr lang="en-US" altLang="zh-CN" sz="4400" dirty="0">
                <a:solidFill>
                  <a:schemeClr val="bg1"/>
                </a:solidFill>
              </a:rPr>
              <a:t> </a:t>
            </a:r>
            <a:r>
              <a:rPr lang="zh-CN" altLang="en-US" sz="4400" dirty="0">
                <a:solidFill>
                  <a:schemeClr val="bg1"/>
                </a:solidFill>
              </a:rPr>
              <a:t>Neural Ranking Models</a:t>
            </a:r>
            <a:endParaRPr lang="zh-CN" altLang="en-US" sz="4400" dirty="0">
              <a:solidFill>
                <a:schemeClr val="bg1"/>
              </a:solidFill>
            </a:endParaRPr>
          </a:p>
        </p:txBody>
      </p:sp>
      <p:sp>
        <p:nvSpPr>
          <p:cNvPr id="3" name="副标题 2"/>
          <p:cNvSpPr>
            <a:spLocks noGrp="1"/>
          </p:cNvSpPr>
          <p:nvPr>
            <p:ph type="subTitle" idx="1"/>
          </p:nvPr>
        </p:nvSpPr>
        <p:spPr>
          <a:xfrm>
            <a:off x="489585" y="4708843"/>
            <a:ext cx="11214100" cy="680402"/>
          </a:xfrm>
        </p:spPr>
        <p:txBody>
          <a:bodyPr>
            <a:normAutofit/>
          </a:bodyPr>
          <a:lstStyle/>
          <a:p>
            <a:pPr algn="ctr"/>
            <a:r>
              <a:rPr lang="zh-CN" altLang="en-US" sz="3200" dirty="0"/>
              <a:t>汇报人：</a:t>
            </a:r>
            <a:r>
              <a:rPr lang="en-US" altLang="zh-CN" sz="3200" dirty="0"/>
              <a:t>XXX</a:t>
            </a:r>
            <a:endParaRPr lang="en-US" altLang="zh-CN" sz="3200" dirty="0"/>
          </a:p>
        </p:txBody>
      </p:sp>
      <p:sp>
        <p:nvSpPr>
          <p:cNvPr id="20" name="副标题 2"/>
          <p:cNvSpPr txBox="1"/>
          <p:nvPr/>
        </p:nvSpPr>
        <p:spPr>
          <a:xfrm>
            <a:off x="489585" y="5256431"/>
            <a:ext cx="11214100" cy="6804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3200" dirty="0"/>
              <a:t>2023</a:t>
            </a:r>
            <a:r>
              <a:rPr lang="zh-CN" altLang="en-US" sz="3200" dirty="0"/>
              <a:t>年</a:t>
            </a:r>
            <a:r>
              <a:rPr lang="en-US" altLang="zh-CN" sz="3200" dirty="0"/>
              <a:t>4</a:t>
            </a:r>
            <a:r>
              <a:rPr lang="zh-CN" altLang="en-US" sz="3200" dirty="0"/>
              <a:t>月</a:t>
            </a:r>
            <a:r>
              <a:rPr lang="en-US" altLang="zh-CN" sz="3200" dirty="0"/>
              <a:t>5</a:t>
            </a:r>
            <a:r>
              <a:rPr lang="zh-CN" altLang="en-US" sz="3200" dirty="0"/>
              <a:t>日</a:t>
            </a:r>
            <a:endParaRPr lang="zh-CN" altLang="en-US" sz="3200" dirty="0"/>
          </a:p>
        </p:txBody>
      </p:sp>
      <p:sp>
        <p:nvSpPr>
          <p:cNvPr id="22" name="副标题 2"/>
          <p:cNvSpPr>
            <a:spLocks noGrp="1"/>
          </p:cNvSpPr>
          <p:nvPr>
            <p:custDataLst>
              <p:tags r:id="rId5"/>
            </p:custDataLst>
          </p:nvPr>
        </p:nvSpPr>
        <p:spPr>
          <a:xfrm>
            <a:off x="489585" y="3968433"/>
            <a:ext cx="11214100" cy="6804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3600" dirty="0"/>
              <a:t>conference</a:t>
            </a:r>
            <a:r>
              <a:rPr lang="zh-CN" altLang="en-US" sz="3600" dirty="0"/>
              <a:t>：</a:t>
            </a:r>
            <a:r>
              <a:rPr lang="en-US" altLang="zh-CN" sz="3600" dirty="0"/>
              <a:t> ACM </a:t>
            </a:r>
            <a:r>
              <a:rPr lang="en-US" altLang="zh-CN" sz="3600" dirty="0"/>
              <a:t>CCS 2023</a:t>
            </a:r>
            <a:endParaRPr lang="en-US" altLang="zh-CN"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实验及结果</a:t>
            </a:r>
            <a:endParaRPr lang="zh-CN" altLang="en-US"/>
          </a:p>
        </p:txBody>
      </p:sp>
      <p:grpSp>
        <p:nvGrpSpPr>
          <p:cNvPr id="13" name="组合 12"/>
          <p:cNvGrpSpPr/>
          <p:nvPr/>
        </p:nvGrpSpPr>
        <p:grpSpPr>
          <a:xfrm>
            <a:off x="482621" y="947964"/>
            <a:ext cx="11214735" cy="5287645"/>
            <a:chOff x="8382555" y="1094649"/>
            <a:chExt cx="11571761" cy="5287645"/>
          </a:xfrm>
        </p:grpSpPr>
        <p:sp>
          <p:nvSpPr>
            <p:cNvPr id="10" name="直角三角形 9"/>
            <p:cNvSpPr/>
            <p:nvPr/>
          </p:nvSpPr>
          <p:spPr>
            <a:xfrm>
              <a:off x="11418914" y="1094649"/>
              <a:ext cx="96140"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1" name="圆角矩形 2"/>
            <p:cNvSpPr/>
            <p:nvPr/>
          </p:nvSpPr>
          <p:spPr>
            <a:xfrm>
              <a:off x="8382555" y="1448979"/>
              <a:ext cx="11571761" cy="493331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lnSpc>
                  <a:spcPct val="150000"/>
                </a:lnSpc>
                <a:buClrTx/>
                <a:buSzTx/>
                <a:buFont typeface="Arial" panose="020B0604020202020204" pitchFamily="34" charset="0"/>
                <a:buChar char="•"/>
              </a:pPr>
              <a:r>
                <a:rPr kumimoji="1" lang="zh-CN" altLang="en-US" b="1">
                  <a:solidFill>
                    <a:schemeClr val="tx1"/>
                  </a:solidFill>
                </a:rPr>
                <a:t>抽样策略如何影响排名模型的模仿性能？</a:t>
              </a:r>
              <a:endParaRPr kumimoji="1" lang="zh-CN" altLang="en-US" b="1">
                <a:solidFill>
                  <a:schemeClr val="tx1"/>
                </a:solidFill>
              </a:endParaRPr>
            </a:p>
            <a:p>
              <a:pPr marL="285750" indent="-285750" algn="l">
                <a:lnSpc>
                  <a:spcPct val="150000"/>
                </a:lnSpc>
                <a:buClrTx/>
                <a:buSzTx/>
                <a:buFont typeface="Arial" panose="020B0604020202020204" pitchFamily="34" charset="0"/>
                <a:buChar char="•"/>
              </a:pPr>
              <a:endParaRPr kumimoji="1" lang="zh-CN" altLang="en-US" b="1">
                <a:solidFill>
                  <a:schemeClr val="tx1"/>
                </a:solidFill>
              </a:endParaRPr>
            </a:p>
            <a:p>
              <a:pPr marL="285750" indent="-285750" algn="l">
                <a:lnSpc>
                  <a:spcPct val="150000"/>
                </a:lnSpc>
                <a:buClrTx/>
                <a:buSzTx/>
                <a:buFont typeface="Arial" panose="020B0604020202020204" pitchFamily="34" charset="0"/>
                <a:buChar char="•"/>
              </a:pPr>
              <a:r>
                <a:rPr kumimoji="1" lang="zh-CN" altLang="en-US" b="1">
                  <a:solidFill>
                    <a:schemeClr val="tx1"/>
                  </a:solidFill>
                </a:rPr>
                <a:t>预先训练的Pairwise BERT模型能否提高排名模型模仿的性能？</a:t>
              </a:r>
              <a:endParaRPr kumimoji="1" lang="zh-CN" altLang="en-US" b="1">
                <a:solidFill>
                  <a:schemeClr val="tx1"/>
                </a:solidFill>
              </a:endParaRPr>
            </a:p>
            <a:p>
              <a:pPr marL="285750" indent="-285750" algn="l">
                <a:lnSpc>
                  <a:spcPct val="150000"/>
                </a:lnSpc>
                <a:buClrTx/>
                <a:buSzTx/>
                <a:buFont typeface="Arial" panose="020B0604020202020204" pitchFamily="34" charset="0"/>
                <a:buChar char="•"/>
              </a:pPr>
              <a:endParaRPr kumimoji="1" lang="zh-CN" altLang="en-US" b="1">
                <a:solidFill>
                  <a:schemeClr val="tx1"/>
                </a:solidFill>
              </a:endParaRPr>
            </a:p>
            <a:p>
              <a:pPr marL="285750" indent="-285750" algn="l">
                <a:lnSpc>
                  <a:spcPct val="150000"/>
                </a:lnSpc>
                <a:buClrTx/>
                <a:buSzTx/>
                <a:buFont typeface="Arial" panose="020B0604020202020204" pitchFamily="34" charset="0"/>
                <a:buChar char="•"/>
              </a:pPr>
              <a:r>
                <a:rPr kumimoji="1" lang="zh-CN" altLang="en-US" b="1">
                  <a:solidFill>
                    <a:schemeClr val="tx1"/>
                  </a:solidFill>
                </a:rPr>
                <a:t>排名模仿模型和受害者模型在架构、超参数和预训练语料库方面的差异如何影响模仿性能？</a:t>
              </a:r>
              <a:endParaRPr kumimoji="1" lang="zh-CN" altLang="en-US" b="1">
                <a:solidFill>
                  <a:schemeClr val="tx1"/>
                </a:solidFill>
              </a:endParaRPr>
            </a:p>
            <a:p>
              <a:pPr marL="285750" indent="-285750" algn="l">
                <a:lnSpc>
                  <a:spcPct val="150000"/>
                </a:lnSpc>
                <a:buClrTx/>
                <a:buSzTx/>
                <a:buFont typeface="Arial" panose="020B0604020202020204" pitchFamily="34" charset="0"/>
                <a:buChar char="•"/>
              </a:pPr>
              <a:endParaRPr kumimoji="1" lang="zh-CN" altLang="en-US" b="1">
                <a:solidFill>
                  <a:schemeClr val="tx1"/>
                </a:solidFill>
              </a:endParaRPr>
            </a:p>
            <a:p>
              <a:pPr marL="285750" indent="-285750" algn="l">
                <a:lnSpc>
                  <a:spcPct val="150000"/>
                </a:lnSpc>
                <a:buClrTx/>
                <a:buSzTx/>
                <a:buFont typeface="Arial" panose="020B0604020202020204" pitchFamily="34" charset="0"/>
                <a:buChar char="•"/>
              </a:pPr>
              <a:r>
                <a:rPr kumimoji="1" lang="zh-CN" altLang="en-US" b="1">
                  <a:solidFill>
                    <a:schemeClr val="tx1"/>
                  </a:solidFill>
                </a:rPr>
                <a:t>与Collisions、HotFlip对抗性攻击方法进行比较来验证攻击</a:t>
              </a:r>
              <a:r>
                <a:rPr kumimoji="1" lang="zh-CN" altLang="en-US" b="1">
                  <a:solidFill>
                    <a:schemeClr val="tx1"/>
                  </a:solidFill>
                </a:rPr>
                <a:t>有效性</a:t>
              </a:r>
              <a:endParaRPr kumimoji="1" lang="zh-CN" altLang="en-US" b="1">
                <a:solidFill>
                  <a:schemeClr val="tx1"/>
                </a:solidFill>
              </a:endParaRPr>
            </a:p>
          </p:txBody>
        </p:sp>
        <p:sp>
          <p:nvSpPr>
            <p:cNvPr id="12" name="对角圆角矩形 80"/>
            <p:cNvSpPr/>
            <p:nvPr/>
          </p:nvSpPr>
          <p:spPr>
            <a:xfrm>
              <a:off x="9017339" y="1094649"/>
              <a:ext cx="2401576"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实验</a:t>
              </a:r>
              <a:r>
                <a:rPr lang="en-US" altLang="zh-CN" sz="2800" b="1" dirty="0">
                  <a:solidFill>
                    <a:schemeClr val="bg1"/>
                  </a:solidFill>
                  <a:latin typeface="微软雅黑" panose="020B0503020204020204" pitchFamily="34" charset="-122"/>
                  <a:ea typeface="微软雅黑" panose="020B0503020204020204" pitchFamily="34" charset="-122"/>
                </a:rPr>
                <a:t>RQ</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14" name="灯片编号占位符 13"/>
          <p:cNvSpPr>
            <a:spLocks noGrp="1"/>
          </p:cNvSpPr>
          <p:nvPr>
            <p:ph type="sldNum" sz="quarter" idx="12"/>
          </p:nvPr>
        </p:nvSpPr>
        <p:spPr/>
        <p:txBody>
          <a:bodyPr/>
          <a:lstStyle/>
          <a:p>
            <a:fld id="{3ACD1EC8-6F57-41A7-99F1-FEDB2874BA2B}"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实验及结果</a:t>
            </a:r>
            <a:endParaRPr lang="en-US" altLang="zh-CN" dirty="0">
              <a:latin typeface="微软雅黑" panose="020B0503020204020204" pitchFamily="34" charset="-122"/>
              <a:ea typeface="微软雅黑" panose="020B0503020204020204" pitchFamily="34" charset="-122"/>
              <a:sym typeface="+mn-ea"/>
            </a:endParaRPr>
          </a:p>
        </p:txBody>
      </p:sp>
      <p:sp>
        <p:nvSpPr>
          <p:cNvPr id="3" name="灯片编号占位符 2"/>
          <p:cNvSpPr>
            <a:spLocks noGrp="1"/>
          </p:cNvSpPr>
          <p:nvPr>
            <p:ph type="sldNum" sz="quarter" idx="12"/>
          </p:nvPr>
        </p:nvSpPr>
        <p:spPr/>
        <p:txBody>
          <a:bodyPr/>
          <a:lstStyle/>
          <a:p>
            <a:fld id="{3ACD1EC8-6F57-41A7-99F1-FEDB2874BA2B}" type="slidenum">
              <a:rPr lang="zh-CN" altLang="en-US" smtClean="0"/>
            </a:fld>
            <a:endParaRPr lang="zh-CN" altLang="en-US"/>
          </a:p>
        </p:txBody>
      </p:sp>
      <p:sp>
        <p:nvSpPr>
          <p:cNvPr id="11" name="直角三角形 10"/>
          <p:cNvSpPr/>
          <p:nvPr/>
        </p:nvSpPr>
        <p:spPr>
          <a:xfrm>
            <a:off x="3548104" y="8903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3" name="圆角矩形 2"/>
          <p:cNvSpPr/>
          <p:nvPr/>
        </p:nvSpPr>
        <p:spPr>
          <a:xfrm>
            <a:off x="482600" y="1244600"/>
            <a:ext cx="11214100" cy="514604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对角圆角矩形 80"/>
          <p:cNvSpPr/>
          <p:nvPr/>
        </p:nvSpPr>
        <p:spPr>
          <a:xfrm>
            <a:off x="939800" y="8903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结果</a:t>
            </a:r>
            <a:r>
              <a:rPr lang="zh-CN" altLang="en-US" sz="2800" b="1" dirty="0">
                <a:solidFill>
                  <a:schemeClr val="bg1"/>
                </a:solidFill>
                <a:latin typeface="微软雅黑" panose="020B0503020204020204" pitchFamily="34" charset="-122"/>
                <a:ea typeface="微软雅黑" panose="020B0503020204020204" pitchFamily="34" charset="-122"/>
              </a:rPr>
              <a:t>表格</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628015" y="1809115"/>
            <a:ext cx="10838815" cy="3491230"/>
          </a:xfrm>
          <a:prstGeom prst="rect">
            <a:avLst/>
          </a:prstGeom>
        </p:spPr>
      </p:pic>
      <p:sp>
        <p:nvSpPr>
          <p:cNvPr id="5" name="文本框 4"/>
          <p:cNvSpPr txBox="1"/>
          <p:nvPr/>
        </p:nvSpPr>
        <p:spPr>
          <a:xfrm>
            <a:off x="675005" y="5359400"/>
            <a:ext cx="10802620" cy="829945"/>
          </a:xfrm>
          <a:prstGeom prst="rect">
            <a:avLst/>
          </a:prstGeom>
          <a:noFill/>
        </p:spPr>
        <p:txBody>
          <a:bodyPr wrap="square" rtlCol="0">
            <a:noAutofit/>
          </a:bodyPr>
          <a:p>
            <a:r>
              <a:rPr lang="zh-CN" altLang="en-US" b="1"/>
              <a:t>使用不同的三重采样策略在MSMMARCO DEV和TREC DL 2019数据集上模拟MiniLM的排名性能（%）。MiniLM的性能与每个查询的采样对数量无关，放于</a:t>
            </a:r>
            <a:r>
              <a:rPr lang="zh-CN" altLang="en-US" b="1"/>
              <a:t>第一行便于比较模仿性能。粗体显示了一个模型在不同采样策略下的最佳模仿性能。“-”表示不适用；</a:t>
            </a:r>
            <a:endParaRPr lang="zh-CN" altLang="en-US" b="1"/>
          </a:p>
        </p:txBody>
      </p:sp>
      <p:sp>
        <p:nvSpPr>
          <p:cNvPr id="6" name="矩形 5"/>
          <p:cNvSpPr/>
          <p:nvPr/>
        </p:nvSpPr>
        <p:spPr>
          <a:xfrm>
            <a:off x="1694815" y="4863465"/>
            <a:ext cx="5171440" cy="184150"/>
          </a:xfrm>
          <a:prstGeom prst="rect">
            <a:avLst/>
          </a:prstGeom>
          <a:noFill/>
          <a:ln w="28575">
            <a:solidFill>
              <a:srgbClr val="C0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矩形 6"/>
          <p:cNvSpPr/>
          <p:nvPr>
            <p:custDataLst>
              <p:tags r:id="rId3"/>
            </p:custDataLst>
          </p:nvPr>
        </p:nvSpPr>
        <p:spPr>
          <a:xfrm>
            <a:off x="1694815" y="3913505"/>
            <a:ext cx="5171440" cy="184150"/>
          </a:xfrm>
          <a:prstGeom prst="rect">
            <a:avLst/>
          </a:prstGeom>
          <a:noFill/>
          <a:ln w="28575">
            <a:solidFill>
              <a:srgbClr val="C0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实验及结果</a:t>
            </a:r>
            <a:endParaRPr lang="en-US" altLang="zh-CN" dirty="0">
              <a:latin typeface="微软雅黑" panose="020B0503020204020204" pitchFamily="34" charset="-122"/>
              <a:ea typeface="微软雅黑" panose="020B0503020204020204" pitchFamily="34" charset="-122"/>
              <a:sym typeface="+mn-ea"/>
            </a:endParaRPr>
          </a:p>
        </p:txBody>
      </p:sp>
      <p:sp>
        <p:nvSpPr>
          <p:cNvPr id="3" name="灯片编号占位符 2"/>
          <p:cNvSpPr>
            <a:spLocks noGrp="1"/>
          </p:cNvSpPr>
          <p:nvPr>
            <p:ph type="sldNum" sz="quarter" idx="12"/>
          </p:nvPr>
        </p:nvSpPr>
        <p:spPr/>
        <p:txBody>
          <a:bodyPr/>
          <a:lstStyle/>
          <a:p>
            <a:fld id="{3ACD1EC8-6F57-41A7-99F1-FEDB2874BA2B}" type="slidenum">
              <a:rPr lang="zh-CN" altLang="en-US" smtClean="0"/>
            </a:fld>
            <a:endParaRPr lang="zh-CN" altLang="en-US"/>
          </a:p>
        </p:txBody>
      </p:sp>
      <p:sp>
        <p:nvSpPr>
          <p:cNvPr id="11" name="直角三角形 10"/>
          <p:cNvSpPr/>
          <p:nvPr/>
        </p:nvSpPr>
        <p:spPr>
          <a:xfrm>
            <a:off x="3548104" y="8903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3" name="圆角矩形 2"/>
          <p:cNvSpPr/>
          <p:nvPr/>
        </p:nvSpPr>
        <p:spPr>
          <a:xfrm>
            <a:off x="482600" y="1244600"/>
            <a:ext cx="11214100" cy="498729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对角圆角矩形 80"/>
          <p:cNvSpPr/>
          <p:nvPr/>
        </p:nvSpPr>
        <p:spPr>
          <a:xfrm>
            <a:off x="939800" y="8903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结果</a:t>
            </a:r>
            <a:r>
              <a:rPr lang="zh-CN" altLang="en-US" sz="2800" b="1" dirty="0">
                <a:solidFill>
                  <a:schemeClr val="bg1"/>
                </a:solidFill>
                <a:latin typeface="微软雅黑" panose="020B0503020204020204" pitchFamily="34" charset="-122"/>
                <a:ea typeface="微软雅黑" panose="020B0503020204020204" pitchFamily="34" charset="-122"/>
              </a:rPr>
              <a:t>表格</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88645" y="1964055"/>
            <a:ext cx="6989445" cy="35490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279005" y="2590800"/>
            <a:ext cx="4368800" cy="1155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buClrTx/>
              <a:buSzTx/>
              <a:buFontTx/>
            </a:pPr>
            <a:r>
              <a:rPr lang="zh-CN" altLang="en-US" dirty="0">
                <a:latin typeface="微软雅黑" panose="020B0503020204020204" pitchFamily="34" charset="-122"/>
                <a:ea typeface="微软雅黑" panose="020B0503020204020204" pitchFamily="34" charset="-122"/>
                <a:sym typeface="+mn-ea"/>
              </a:rPr>
              <a:t>实验及结果</a:t>
            </a:r>
            <a:endParaRPr kumimoji="1" lang="en-US" altLang="zh-CN" sz="2000" dirty="0">
              <a:latin typeface="微软雅黑" panose="020B0503020204020204" pitchFamily="34" charset="-122"/>
              <a:ea typeface="微软雅黑" panose="020B0503020204020204" pitchFamily="34" charset="-122"/>
              <a:cs typeface="+mn-cs"/>
              <a:sym typeface="+mn-ea"/>
            </a:endParaRPr>
          </a:p>
        </p:txBody>
      </p:sp>
      <p:sp>
        <p:nvSpPr>
          <p:cNvPr id="3" name="灯片编号占位符 2"/>
          <p:cNvSpPr>
            <a:spLocks noGrp="1"/>
          </p:cNvSpPr>
          <p:nvPr>
            <p:ph type="sldNum" sz="quarter" idx="12"/>
          </p:nvPr>
        </p:nvSpPr>
        <p:spPr/>
        <p:txBody>
          <a:bodyPr/>
          <a:lstStyle/>
          <a:p>
            <a:fld id="{3ACD1EC8-6F57-41A7-99F1-FEDB2874BA2B}" type="slidenum">
              <a:rPr lang="zh-CN" altLang="en-US" smtClean="0"/>
            </a:fld>
            <a:endParaRPr lang="zh-CN" altLang="en-US"/>
          </a:p>
        </p:txBody>
      </p:sp>
      <p:sp>
        <p:nvSpPr>
          <p:cNvPr id="11" name="直角三角形 10"/>
          <p:cNvSpPr/>
          <p:nvPr/>
        </p:nvSpPr>
        <p:spPr>
          <a:xfrm>
            <a:off x="3548104" y="8903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3" name="圆角矩形 2"/>
          <p:cNvSpPr/>
          <p:nvPr/>
        </p:nvSpPr>
        <p:spPr>
          <a:xfrm>
            <a:off x="482600" y="1244600"/>
            <a:ext cx="11214100" cy="514604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成功提升候选者的比率（ASR）、平均提升等级（avg.Boost）和目标候选者进入前20名的百分比（%풓 ≤ 20） ，前50名（%풓 ≤ 50），前100名（%풓 ≤ 100）和前500名（%풓 ≤ 500).</a:t>
            </a:r>
            <a:endParaRPr kumimoji="1" lang="zh-CN" altLang="en-US"/>
          </a:p>
        </p:txBody>
      </p:sp>
      <p:sp>
        <p:nvSpPr>
          <p:cNvPr id="14" name="对角圆角矩形 80"/>
          <p:cNvSpPr/>
          <p:nvPr/>
        </p:nvSpPr>
        <p:spPr>
          <a:xfrm>
            <a:off x="939800" y="8903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结果</a:t>
            </a:r>
            <a:r>
              <a:rPr lang="zh-CN" altLang="en-US" sz="2800" b="1" dirty="0">
                <a:solidFill>
                  <a:schemeClr val="bg1"/>
                </a:solidFill>
                <a:latin typeface="微软雅黑" panose="020B0503020204020204" pitchFamily="34" charset="-122"/>
                <a:ea typeface="微软雅黑" panose="020B0503020204020204" pitchFamily="34" charset="-122"/>
              </a:rPr>
              <a:t>表格</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887730" y="1585595"/>
            <a:ext cx="7270750" cy="4464050"/>
          </a:xfrm>
          <a:prstGeom prst="rect">
            <a:avLst/>
          </a:prstGeom>
        </p:spPr>
      </p:pic>
      <p:sp>
        <p:nvSpPr>
          <p:cNvPr id="5" name="文本框 4"/>
          <p:cNvSpPr txBox="1"/>
          <p:nvPr/>
        </p:nvSpPr>
        <p:spPr>
          <a:xfrm>
            <a:off x="8335645" y="1616075"/>
            <a:ext cx="3248025" cy="4433570"/>
          </a:xfrm>
          <a:prstGeom prst="rect">
            <a:avLst/>
          </a:prstGeom>
          <a:noFill/>
        </p:spPr>
        <p:txBody>
          <a:bodyPr wrap="square" rtlCol="0">
            <a:noAutofit/>
          </a:bodyPr>
          <a:p>
            <a:pPr indent="0" fontAlgn="auto">
              <a:lnSpc>
                <a:spcPct val="150000"/>
              </a:lnSpc>
            </a:pPr>
            <a:r>
              <a:rPr kumimoji="1" lang="zh-CN" altLang="en-US">
                <a:sym typeface="+mn-ea"/>
              </a:rPr>
              <a:t>成功提升候选者的比率（ASR）</a:t>
            </a:r>
            <a:endParaRPr kumimoji="1" lang="zh-CN" altLang="en-US">
              <a:sym typeface="+mn-ea"/>
            </a:endParaRPr>
          </a:p>
          <a:p>
            <a:pPr indent="0" fontAlgn="auto">
              <a:lnSpc>
                <a:spcPct val="150000"/>
              </a:lnSpc>
            </a:pPr>
            <a:r>
              <a:rPr kumimoji="1" lang="zh-CN" altLang="en-US">
                <a:sym typeface="+mn-ea"/>
              </a:rPr>
              <a:t>平均提升等级</a:t>
            </a:r>
            <a:r>
              <a:rPr kumimoji="1" lang="en-US" altLang="zh-CN">
                <a:sym typeface="+mn-ea"/>
              </a:rPr>
              <a:t>(</a:t>
            </a:r>
            <a:r>
              <a:rPr kumimoji="1" lang="zh-CN" altLang="en-US">
                <a:sym typeface="+mn-ea"/>
              </a:rPr>
              <a:t>avg.Boost）</a:t>
            </a:r>
            <a:endParaRPr kumimoji="1" lang="zh-CN" altLang="en-US">
              <a:sym typeface="+mn-ea"/>
            </a:endParaRPr>
          </a:p>
          <a:p>
            <a:pPr indent="0" fontAlgn="auto">
              <a:lnSpc>
                <a:spcPct val="150000"/>
              </a:lnSpc>
            </a:pPr>
            <a:r>
              <a:rPr kumimoji="1" lang="zh-CN" altLang="en-US">
                <a:sym typeface="+mn-ea"/>
              </a:rPr>
              <a:t>候选者进入前20名的百分比（%</a:t>
            </a:r>
            <a:r>
              <a:rPr kumimoji="1" lang="en-US" altLang="zh-CN">
                <a:sym typeface="+mn-ea"/>
              </a:rPr>
              <a:t>r</a:t>
            </a:r>
            <a:r>
              <a:rPr kumimoji="1" lang="zh-CN" altLang="en-US">
                <a:sym typeface="+mn-ea"/>
              </a:rPr>
              <a:t> ≤ 20） </a:t>
            </a:r>
            <a:endParaRPr kumimoji="1" lang="zh-CN" altLang="en-US">
              <a:sym typeface="+mn-ea"/>
            </a:endParaRPr>
          </a:p>
          <a:p>
            <a:pPr indent="0" fontAlgn="auto">
              <a:lnSpc>
                <a:spcPct val="150000"/>
              </a:lnSpc>
            </a:pPr>
            <a:r>
              <a:rPr kumimoji="1" lang="zh-CN" altLang="en-US">
                <a:sym typeface="+mn-ea"/>
              </a:rPr>
              <a:t>候选者进入前50名</a:t>
            </a:r>
            <a:r>
              <a:rPr kumimoji="1" lang="zh-CN" altLang="en-US">
                <a:sym typeface="+mn-ea"/>
              </a:rPr>
              <a:t>的百分比（%</a:t>
            </a:r>
            <a:r>
              <a:rPr kumimoji="1" lang="en-US" altLang="zh-CN">
                <a:sym typeface="+mn-ea"/>
              </a:rPr>
              <a:t>r</a:t>
            </a:r>
            <a:r>
              <a:rPr kumimoji="1" lang="zh-CN" altLang="en-US">
                <a:sym typeface="+mn-ea"/>
              </a:rPr>
              <a:t> ≤ 50）</a:t>
            </a:r>
            <a:endParaRPr kumimoji="1" lang="zh-CN" altLang="en-US">
              <a:sym typeface="+mn-ea"/>
            </a:endParaRPr>
          </a:p>
          <a:p>
            <a:pPr indent="0" fontAlgn="auto">
              <a:lnSpc>
                <a:spcPct val="150000"/>
              </a:lnSpc>
            </a:pPr>
            <a:r>
              <a:rPr kumimoji="1" lang="zh-CN" altLang="en-US">
                <a:sym typeface="+mn-ea"/>
              </a:rPr>
              <a:t>候选者进入前100名</a:t>
            </a:r>
            <a:r>
              <a:rPr kumimoji="1" lang="zh-CN" altLang="en-US">
                <a:sym typeface="+mn-ea"/>
              </a:rPr>
              <a:t>的百分比（%</a:t>
            </a:r>
            <a:r>
              <a:rPr kumimoji="1" lang="en-US" altLang="zh-CN">
                <a:sym typeface="+mn-ea"/>
              </a:rPr>
              <a:t>r</a:t>
            </a:r>
            <a:r>
              <a:rPr kumimoji="1" lang="zh-CN" altLang="en-US">
                <a:sym typeface="+mn-ea"/>
              </a:rPr>
              <a:t> ≤ 100）</a:t>
            </a:r>
            <a:endParaRPr kumimoji="1" lang="zh-CN" altLang="en-US">
              <a:sym typeface="+mn-ea"/>
            </a:endParaRPr>
          </a:p>
          <a:p>
            <a:pPr indent="0" fontAlgn="auto">
              <a:lnSpc>
                <a:spcPct val="150000"/>
              </a:lnSpc>
            </a:pPr>
            <a:r>
              <a:rPr kumimoji="1" lang="zh-CN" altLang="en-US">
                <a:sym typeface="+mn-ea"/>
              </a:rPr>
              <a:t>候选者进入前500名</a:t>
            </a:r>
            <a:r>
              <a:rPr kumimoji="1" lang="zh-CN" altLang="en-US">
                <a:sym typeface="+mn-ea"/>
              </a:rPr>
              <a:t>的百分比（%</a:t>
            </a:r>
            <a:r>
              <a:rPr kumimoji="1" lang="en-US" altLang="zh-CN">
                <a:sym typeface="+mn-ea"/>
              </a:rPr>
              <a:t>r</a:t>
            </a:r>
            <a:r>
              <a:rPr kumimoji="1" lang="zh-CN" altLang="en-US">
                <a:sym typeface="+mn-ea"/>
              </a:rPr>
              <a:t> ≤ 500).</a:t>
            </a:r>
            <a:endParaRPr kumimoji="1" lang="zh-CN" altLang="en-US">
              <a:latin typeface="+mn-lt"/>
              <a:ea typeface="+mn-ea"/>
              <a:cs typeface="+mn-cs"/>
              <a:sym typeface="+mn-ea"/>
            </a:endParaRPr>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buClrTx/>
              <a:buSzTx/>
              <a:buFontTx/>
            </a:pPr>
            <a:r>
              <a:rPr lang="zh-CN" altLang="en-US" dirty="0">
                <a:latin typeface="微软雅黑" panose="020B0503020204020204" pitchFamily="34" charset="-122"/>
                <a:ea typeface="微软雅黑" panose="020B0503020204020204" pitchFamily="34" charset="-122"/>
                <a:sym typeface="+mn-ea"/>
              </a:rPr>
              <a:t>实验及结果</a:t>
            </a:r>
            <a:endParaRPr kumimoji="1" lang="en-US" altLang="zh-CN" sz="2000" dirty="0">
              <a:latin typeface="微软雅黑" panose="020B0503020204020204" pitchFamily="34" charset="-122"/>
              <a:ea typeface="微软雅黑" panose="020B0503020204020204" pitchFamily="34" charset="-122"/>
              <a:cs typeface="+mn-cs"/>
              <a:sym typeface="+mn-ea"/>
            </a:endParaRPr>
          </a:p>
        </p:txBody>
      </p:sp>
      <p:sp>
        <p:nvSpPr>
          <p:cNvPr id="3" name="灯片编号占位符 2"/>
          <p:cNvSpPr>
            <a:spLocks noGrp="1"/>
          </p:cNvSpPr>
          <p:nvPr>
            <p:ph type="sldNum" sz="quarter" idx="12"/>
          </p:nvPr>
        </p:nvSpPr>
        <p:spPr/>
        <p:txBody>
          <a:bodyPr/>
          <a:lstStyle/>
          <a:p>
            <a:fld id="{3ACD1EC8-6F57-41A7-99F1-FEDB2874BA2B}" type="slidenum">
              <a:rPr lang="zh-CN" altLang="en-US" smtClean="0"/>
            </a:fld>
            <a:endParaRPr lang="zh-CN" altLang="en-US"/>
          </a:p>
        </p:txBody>
      </p:sp>
      <p:sp>
        <p:nvSpPr>
          <p:cNvPr id="11" name="直角三角形 10"/>
          <p:cNvSpPr/>
          <p:nvPr/>
        </p:nvSpPr>
        <p:spPr>
          <a:xfrm>
            <a:off x="3548104" y="8903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3" name="圆角矩形 2"/>
          <p:cNvSpPr/>
          <p:nvPr/>
        </p:nvSpPr>
        <p:spPr>
          <a:xfrm>
            <a:off x="482600" y="1244600"/>
            <a:ext cx="11214100" cy="514604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成功提升候选者的比率（ASR）、平均提升等级（avg.Boost）和目标候选者进入前20名的百分比（%풓 ≤ 20） ，前50名（%풓 ≤ 50），前100名（%풓 ≤ 100）和前500名（%풓 ≤ 500).</a:t>
            </a:r>
            <a:endParaRPr kumimoji="1" lang="zh-CN" altLang="en-US"/>
          </a:p>
        </p:txBody>
      </p:sp>
      <p:sp>
        <p:nvSpPr>
          <p:cNvPr id="14" name="对角圆角矩形 80"/>
          <p:cNvSpPr/>
          <p:nvPr/>
        </p:nvSpPr>
        <p:spPr>
          <a:xfrm>
            <a:off x="939800" y="8903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结果</a:t>
            </a:r>
            <a:r>
              <a:rPr lang="zh-CN" altLang="en-US" sz="2800" b="1" dirty="0">
                <a:solidFill>
                  <a:schemeClr val="bg1"/>
                </a:solidFill>
                <a:latin typeface="微软雅黑" panose="020B0503020204020204" pitchFamily="34" charset="-122"/>
                <a:ea typeface="微软雅黑" panose="020B0503020204020204" pitchFamily="34" charset="-122"/>
              </a:rPr>
              <a:t>表格</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28065" y="4599940"/>
            <a:ext cx="10555605" cy="1360805"/>
          </a:xfrm>
          <a:prstGeom prst="rect">
            <a:avLst/>
          </a:prstGeom>
          <a:noFill/>
        </p:spPr>
        <p:txBody>
          <a:bodyPr wrap="square" rtlCol="0">
            <a:noAutofit/>
          </a:bodyPr>
          <a:p>
            <a:pPr indent="0" fontAlgn="auto">
              <a:lnSpc>
                <a:spcPct val="150000"/>
              </a:lnSpc>
            </a:pPr>
            <a:r>
              <a:rPr kumimoji="1" lang="zh-CN" altLang="en-US">
                <a:sym typeface="+mn-ea"/>
              </a:rPr>
              <a:t>成功提升候选者的比率（ASR）平均提升等级</a:t>
            </a:r>
            <a:r>
              <a:rPr kumimoji="1" lang="en-US" altLang="zh-CN">
                <a:sym typeface="+mn-ea"/>
              </a:rPr>
              <a:t>(</a:t>
            </a:r>
            <a:r>
              <a:rPr kumimoji="1" lang="zh-CN" altLang="en-US">
                <a:sym typeface="+mn-ea"/>
              </a:rPr>
              <a:t>avg.Boost）</a:t>
            </a:r>
            <a:endParaRPr kumimoji="1" lang="zh-CN" altLang="en-US">
              <a:sym typeface="+mn-ea"/>
            </a:endParaRPr>
          </a:p>
          <a:p>
            <a:pPr indent="0" fontAlgn="auto">
              <a:lnSpc>
                <a:spcPct val="150000"/>
              </a:lnSpc>
            </a:pPr>
            <a:r>
              <a:rPr kumimoji="1" lang="zh-CN" altLang="en-US">
                <a:sym typeface="+mn-ea"/>
              </a:rPr>
              <a:t>候选者进入前20名的百分比（%</a:t>
            </a:r>
            <a:r>
              <a:rPr kumimoji="1" lang="en-US" altLang="zh-CN">
                <a:sym typeface="+mn-ea"/>
              </a:rPr>
              <a:t>r</a:t>
            </a:r>
            <a:r>
              <a:rPr kumimoji="1" lang="zh-CN" altLang="en-US">
                <a:sym typeface="+mn-ea"/>
              </a:rPr>
              <a:t> ≤ 20） 候选者进入前50名</a:t>
            </a:r>
            <a:r>
              <a:rPr kumimoji="1" lang="zh-CN" altLang="en-US">
                <a:sym typeface="+mn-ea"/>
              </a:rPr>
              <a:t>的百分比（%</a:t>
            </a:r>
            <a:r>
              <a:rPr kumimoji="1" lang="en-US" altLang="zh-CN">
                <a:sym typeface="+mn-ea"/>
              </a:rPr>
              <a:t>r</a:t>
            </a:r>
            <a:r>
              <a:rPr kumimoji="1" lang="zh-CN" altLang="en-US">
                <a:sym typeface="+mn-ea"/>
              </a:rPr>
              <a:t> ≤ 50）</a:t>
            </a:r>
            <a:endParaRPr kumimoji="1" lang="zh-CN" altLang="en-US">
              <a:sym typeface="+mn-ea"/>
            </a:endParaRPr>
          </a:p>
          <a:p>
            <a:pPr indent="0" fontAlgn="auto">
              <a:lnSpc>
                <a:spcPct val="150000"/>
              </a:lnSpc>
            </a:pPr>
            <a:r>
              <a:rPr kumimoji="1" lang="zh-CN" altLang="en-US">
                <a:sym typeface="+mn-ea"/>
              </a:rPr>
              <a:t>候选者进入前100名</a:t>
            </a:r>
            <a:r>
              <a:rPr kumimoji="1" lang="zh-CN" altLang="en-US">
                <a:sym typeface="+mn-ea"/>
              </a:rPr>
              <a:t>的百分比（%</a:t>
            </a:r>
            <a:r>
              <a:rPr kumimoji="1" lang="en-US" altLang="zh-CN">
                <a:sym typeface="+mn-ea"/>
              </a:rPr>
              <a:t>r</a:t>
            </a:r>
            <a:r>
              <a:rPr kumimoji="1" lang="zh-CN" altLang="en-US">
                <a:sym typeface="+mn-ea"/>
              </a:rPr>
              <a:t> ≤ 100）候选者进入前500名</a:t>
            </a:r>
            <a:r>
              <a:rPr kumimoji="1" lang="zh-CN" altLang="en-US">
                <a:sym typeface="+mn-ea"/>
              </a:rPr>
              <a:t>的百分比（%</a:t>
            </a:r>
            <a:r>
              <a:rPr kumimoji="1" lang="en-US" altLang="zh-CN">
                <a:sym typeface="+mn-ea"/>
              </a:rPr>
              <a:t>r</a:t>
            </a:r>
            <a:r>
              <a:rPr kumimoji="1" lang="zh-CN" altLang="en-US">
                <a:sym typeface="+mn-ea"/>
              </a:rPr>
              <a:t> ≤ 500).</a:t>
            </a:r>
            <a:endParaRPr kumimoji="1" lang="zh-CN" altLang="en-US">
              <a:latin typeface="+mn-lt"/>
              <a:ea typeface="+mn-ea"/>
              <a:cs typeface="+mn-cs"/>
              <a:sym typeface="+mn-ea"/>
            </a:endParaRPr>
          </a:p>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1069975" y="1572260"/>
            <a:ext cx="10052050" cy="29933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buClrTx/>
              <a:buSzTx/>
              <a:buFontTx/>
            </a:pPr>
            <a:r>
              <a:rPr lang="zh-CN" altLang="en-US" dirty="0">
                <a:latin typeface="微软雅黑" panose="020B0503020204020204" pitchFamily="34" charset="-122"/>
                <a:ea typeface="微软雅黑" panose="020B0503020204020204" pitchFamily="34" charset="-122"/>
                <a:sym typeface="+mn-ea"/>
              </a:rPr>
              <a:t>实验及结果</a:t>
            </a:r>
            <a:endParaRPr kumimoji="1" lang="en-US" altLang="zh-CN" sz="2000" dirty="0">
              <a:latin typeface="微软雅黑" panose="020B0503020204020204" pitchFamily="34" charset="-122"/>
              <a:ea typeface="微软雅黑" panose="020B0503020204020204" pitchFamily="34" charset="-122"/>
              <a:cs typeface="+mn-cs"/>
              <a:sym typeface="+mn-ea"/>
            </a:endParaRPr>
          </a:p>
        </p:txBody>
      </p:sp>
      <p:sp>
        <p:nvSpPr>
          <p:cNvPr id="3" name="灯片编号占位符 2"/>
          <p:cNvSpPr>
            <a:spLocks noGrp="1"/>
          </p:cNvSpPr>
          <p:nvPr>
            <p:ph type="sldNum" sz="quarter" idx="12"/>
          </p:nvPr>
        </p:nvSpPr>
        <p:spPr/>
        <p:txBody>
          <a:bodyPr/>
          <a:lstStyle/>
          <a:p>
            <a:fld id="{3ACD1EC8-6F57-41A7-99F1-FEDB2874BA2B}" type="slidenum">
              <a:rPr lang="zh-CN" altLang="en-US" smtClean="0"/>
            </a:fld>
            <a:endParaRPr lang="zh-CN" altLang="en-US"/>
          </a:p>
        </p:txBody>
      </p:sp>
      <p:sp>
        <p:nvSpPr>
          <p:cNvPr id="11" name="直角三角形 10"/>
          <p:cNvSpPr/>
          <p:nvPr/>
        </p:nvSpPr>
        <p:spPr>
          <a:xfrm>
            <a:off x="3548104" y="8903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3" name="圆角矩形 2"/>
          <p:cNvSpPr/>
          <p:nvPr/>
        </p:nvSpPr>
        <p:spPr>
          <a:xfrm>
            <a:off x="482600" y="1244600"/>
            <a:ext cx="11214100" cy="514604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成功提升候选者的比率（ASR）、平均提升等级（avg.Boost）和目标候选者进入前20名的百分比（%풓 ≤ 20） ，前50名（%풓 ≤ 50），前100名（%풓 ≤ 100）和前500名（%풓 ≤ 500).</a:t>
            </a:r>
            <a:endParaRPr kumimoji="1" lang="zh-CN" altLang="en-US"/>
          </a:p>
        </p:txBody>
      </p:sp>
      <p:sp>
        <p:nvSpPr>
          <p:cNvPr id="14" name="对角圆角矩形 80"/>
          <p:cNvSpPr/>
          <p:nvPr/>
        </p:nvSpPr>
        <p:spPr>
          <a:xfrm>
            <a:off x="939800" y="8903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结果</a:t>
            </a:r>
            <a:r>
              <a:rPr lang="zh-CN" altLang="en-US" sz="2800" b="1" dirty="0">
                <a:solidFill>
                  <a:schemeClr val="bg1"/>
                </a:solidFill>
                <a:latin typeface="微软雅黑" panose="020B0503020204020204" pitchFamily="34" charset="-122"/>
                <a:ea typeface="微软雅黑" panose="020B0503020204020204" pitchFamily="34" charset="-122"/>
              </a:rPr>
              <a:t>表格</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634365" y="1981835"/>
            <a:ext cx="7899400" cy="385953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8628380" y="3429000"/>
            <a:ext cx="2870200" cy="876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buClrTx/>
              <a:buSzTx/>
              <a:buFontTx/>
            </a:pPr>
            <a:r>
              <a:rPr lang="zh-CN" altLang="en-US" dirty="0">
                <a:latin typeface="微软雅黑" panose="020B0503020204020204" pitchFamily="34" charset="-122"/>
                <a:ea typeface="微软雅黑" panose="020B0503020204020204" pitchFamily="34" charset="-122"/>
                <a:sym typeface="+mn-ea"/>
              </a:rPr>
              <a:t>实验及结果</a:t>
            </a:r>
            <a:endParaRPr kumimoji="1" lang="en-US" altLang="zh-CN" sz="2000" dirty="0">
              <a:latin typeface="微软雅黑" panose="020B0503020204020204" pitchFamily="34" charset="-122"/>
              <a:ea typeface="微软雅黑" panose="020B0503020204020204" pitchFamily="34" charset="-122"/>
              <a:cs typeface="+mn-cs"/>
              <a:sym typeface="+mn-ea"/>
            </a:endParaRPr>
          </a:p>
        </p:txBody>
      </p:sp>
      <p:sp>
        <p:nvSpPr>
          <p:cNvPr id="3" name="灯片编号占位符 2"/>
          <p:cNvSpPr>
            <a:spLocks noGrp="1"/>
          </p:cNvSpPr>
          <p:nvPr>
            <p:ph type="sldNum" sz="quarter" idx="12"/>
          </p:nvPr>
        </p:nvSpPr>
        <p:spPr/>
        <p:txBody>
          <a:bodyPr/>
          <a:lstStyle/>
          <a:p>
            <a:fld id="{3ACD1EC8-6F57-41A7-99F1-FEDB2874BA2B}" type="slidenum">
              <a:rPr lang="zh-CN" altLang="en-US" smtClean="0"/>
            </a:fld>
            <a:endParaRPr lang="zh-CN" altLang="en-US"/>
          </a:p>
        </p:txBody>
      </p:sp>
      <p:sp>
        <p:nvSpPr>
          <p:cNvPr id="11" name="直角三角形 10"/>
          <p:cNvSpPr/>
          <p:nvPr/>
        </p:nvSpPr>
        <p:spPr>
          <a:xfrm>
            <a:off x="3548104" y="8903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3" name="圆角矩形 2"/>
          <p:cNvSpPr/>
          <p:nvPr/>
        </p:nvSpPr>
        <p:spPr>
          <a:xfrm>
            <a:off x="482600" y="1244600"/>
            <a:ext cx="11214100" cy="514604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成功提升候选者的比率（ASR）、平均提升等级（avg.Boost）和目标候选者进入前20名的百分比（%풓 ≤ 20） ，前50名（%풓 ≤ 50），前100名（%풓 ≤ 100）和前500名（%풓 ≤ 500).</a:t>
            </a:r>
            <a:endParaRPr kumimoji="1" lang="zh-CN" altLang="en-US"/>
          </a:p>
        </p:txBody>
      </p:sp>
      <p:sp>
        <p:nvSpPr>
          <p:cNvPr id="14" name="对角圆角矩形 80"/>
          <p:cNvSpPr/>
          <p:nvPr/>
        </p:nvSpPr>
        <p:spPr>
          <a:xfrm>
            <a:off x="939800" y="8903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结果</a:t>
            </a:r>
            <a:r>
              <a:rPr lang="zh-CN" altLang="en-US" sz="2800" b="1" dirty="0">
                <a:solidFill>
                  <a:schemeClr val="bg1"/>
                </a:solidFill>
                <a:latin typeface="微软雅黑" panose="020B0503020204020204" pitchFamily="34" charset="-122"/>
                <a:ea typeface="微软雅黑" panose="020B0503020204020204" pitchFamily="34" charset="-122"/>
              </a:rPr>
              <a:t>表格</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1"/>
            </p:custDataLst>
          </p:nvPr>
        </p:nvPicPr>
        <p:blipFill>
          <a:blip r:embed="rId2"/>
          <a:stretch>
            <a:fillRect/>
          </a:stretch>
        </p:blipFill>
        <p:spPr>
          <a:xfrm>
            <a:off x="939800" y="1572260"/>
            <a:ext cx="3917950" cy="268605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874395" y="4128770"/>
            <a:ext cx="4347210" cy="216979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5221605" y="1329690"/>
            <a:ext cx="5691505" cy="26009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a:p>
        </p:txBody>
      </p:sp>
      <p:sp>
        <p:nvSpPr>
          <p:cNvPr id="3" name="灯片编号占位符 2"/>
          <p:cNvSpPr>
            <a:spLocks noGrp="1"/>
          </p:cNvSpPr>
          <p:nvPr>
            <p:ph type="sldNum" sz="quarter" idx="12"/>
          </p:nvPr>
        </p:nvSpPr>
        <p:spPr>
          <a:xfrm>
            <a:off x="9448800" y="6560961"/>
            <a:ext cx="2743200" cy="279400"/>
          </a:xfrm>
        </p:spPr>
        <p:txBody>
          <a:bodyPr/>
          <a:lstStyle/>
          <a:p>
            <a:fld id="{3ACD1EC8-6F57-41A7-99F1-FEDB2874BA2B}" type="slidenum">
              <a:rPr lang="zh-CN" altLang="en-US" smtClean="0"/>
            </a:fld>
            <a:endParaRPr lang="zh-CN" altLang="en-US"/>
          </a:p>
        </p:txBody>
      </p:sp>
      <p:sp>
        <p:nvSpPr>
          <p:cNvPr id="4" name="直角三角形 3"/>
          <p:cNvSpPr/>
          <p:nvPr/>
        </p:nvSpPr>
        <p:spPr>
          <a:xfrm>
            <a:off x="1409425" y="1052768"/>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5" name="圆角矩形 2"/>
          <p:cNvSpPr/>
          <p:nvPr/>
        </p:nvSpPr>
        <p:spPr>
          <a:xfrm>
            <a:off x="490538" y="1253383"/>
            <a:ext cx="5404568" cy="222829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a:solidFill>
                  <a:schemeClr val="tx1"/>
                </a:solidFill>
              </a:rPr>
              <a:t>通过</a:t>
            </a:r>
            <a:r>
              <a:rPr kumimoji="1" lang="zh-CN" altLang="en-US" sz="2800" b="1">
                <a:solidFill>
                  <a:srgbClr val="FF0000"/>
                </a:solidFill>
              </a:rPr>
              <a:t>排名模仿</a:t>
            </a:r>
            <a:r>
              <a:rPr kumimoji="1" lang="zh-CN" altLang="en-US" sz="2000" b="1">
                <a:solidFill>
                  <a:schemeClr val="tx1"/>
                </a:solidFill>
              </a:rPr>
              <a:t>来转移黑盒的模型，</a:t>
            </a:r>
            <a:endParaRPr kumimoji="1" lang="zh-CN" altLang="en-US" sz="2000" b="1">
              <a:solidFill>
                <a:schemeClr val="tx1"/>
              </a:solidFill>
            </a:endParaRPr>
          </a:p>
          <a:p>
            <a:pPr algn="ctr"/>
            <a:r>
              <a:rPr kumimoji="1" lang="zh-CN" altLang="en-US" sz="2000" b="1">
                <a:solidFill>
                  <a:schemeClr val="tx1"/>
                </a:solidFill>
              </a:rPr>
              <a:t>并产生对抗性攻击触发器</a:t>
            </a:r>
            <a:endParaRPr kumimoji="1" lang="zh-CN" altLang="en-US" sz="2000" b="1">
              <a:solidFill>
                <a:schemeClr val="tx1"/>
              </a:solidFill>
            </a:endParaRPr>
          </a:p>
          <a:p>
            <a:pPr algn="ctr"/>
            <a:r>
              <a:rPr kumimoji="1" lang="zh-CN" altLang="en-US" sz="2000" b="1">
                <a:solidFill>
                  <a:schemeClr val="tx1"/>
                </a:solidFill>
              </a:rPr>
              <a:t>来扰乱受害者的排名系统。</a:t>
            </a:r>
            <a:endParaRPr kumimoji="1" lang="zh-CN" altLang="en-US" sz="2000" b="1">
              <a:solidFill>
                <a:schemeClr val="tx1"/>
              </a:solidFill>
            </a:endParaRPr>
          </a:p>
        </p:txBody>
      </p:sp>
      <p:sp>
        <p:nvSpPr>
          <p:cNvPr id="6" name="对角圆角矩形 80"/>
          <p:cNvSpPr/>
          <p:nvPr/>
        </p:nvSpPr>
        <p:spPr>
          <a:xfrm>
            <a:off x="738012" y="981547"/>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直角三角形 9"/>
          <p:cNvSpPr/>
          <p:nvPr/>
        </p:nvSpPr>
        <p:spPr>
          <a:xfrm>
            <a:off x="7211019" y="1052768"/>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1" name="圆角矩形 2"/>
          <p:cNvSpPr/>
          <p:nvPr/>
        </p:nvSpPr>
        <p:spPr>
          <a:xfrm>
            <a:off x="6292215" y="1253490"/>
            <a:ext cx="5404485" cy="222821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a:solidFill>
                  <a:schemeClr val="tx1"/>
                </a:solidFill>
                <a:sym typeface="+mn-ea"/>
              </a:rPr>
              <a:t>基于</a:t>
            </a:r>
            <a:r>
              <a:rPr kumimoji="1" lang="zh-CN" altLang="en-US" sz="2800" b="1">
                <a:solidFill>
                  <a:srgbClr val="FF0000"/>
                </a:solidFill>
                <a:sym typeface="+mn-ea"/>
              </a:rPr>
              <a:t>成对锚点的触发器</a:t>
            </a:r>
            <a:r>
              <a:rPr kumimoji="1" lang="zh-CN" altLang="en-US" sz="2000" b="1">
                <a:solidFill>
                  <a:schemeClr val="tx1"/>
                </a:solidFill>
                <a:sym typeface="+mn-ea"/>
              </a:rPr>
              <a:t>(PAT)生成模型，</a:t>
            </a:r>
            <a:endParaRPr kumimoji="1" lang="zh-CN" altLang="en-US" sz="2000" b="1">
              <a:solidFill>
                <a:schemeClr val="tx1"/>
              </a:solidFill>
              <a:sym typeface="+mn-ea"/>
            </a:endParaRPr>
          </a:p>
          <a:p>
            <a:pPr algn="ctr"/>
            <a:r>
              <a:rPr kumimoji="1" lang="zh-CN" altLang="en-US" sz="2000" b="1">
                <a:solidFill>
                  <a:schemeClr val="tx1"/>
                </a:solidFill>
                <a:sym typeface="+mn-ea"/>
              </a:rPr>
              <a:t>该模型采用成对的锚点损失，用于伪装文本排名攻击和操纵。</a:t>
            </a:r>
            <a:endParaRPr kumimoji="1" lang="zh-CN" altLang="en-US" sz="2000" b="1">
              <a:solidFill>
                <a:schemeClr val="tx1"/>
              </a:solidFill>
              <a:sym typeface="+mn-ea"/>
            </a:endParaRPr>
          </a:p>
        </p:txBody>
      </p:sp>
      <p:sp>
        <p:nvSpPr>
          <p:cNvPr id="12" name="对角圆角矩形 80"/>
          <p:cNvSpPr/>
          <p:nvPr/>
        </p:nvSpPr>
        <p:spPr>
          <a:xfrm>
            <a:off x="6539606" y="981547"/>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直角三角形 13"/>
          <p:cNvSpPr/>
          <p:nvPr>
            <p:custDataLst>
              <p:tags r:id="rId1"/>
            </p:custDataLst>
          </p:nvPr>
        </p:nvSpPr>
        <p:spPr>
          <a:xfrm>
            <a:off x="1409425" y="3782633"/>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5" name="圆角矩形 2"/>
          <p:cNvSpPr/>
          <p:nvPr>
            <p:custDataLst>
              <p:tags r:id="rId2"/>
            </p:custDataLst>
          </p:nvPr>
        </p:nvSpPr>
        <p:spPr>
          <a:xfrm>
            <a:off x="490538" y="3983248"/>
            <a:ext cx="5404568" cy="222829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000" b="1">
                <a:solidFill>
                  <a:schemeClr val="tx1"/>
                </a:solidFill>
              </a:rPr>
              <a:t>通过结合</a:t>
            </a:r>
            <a:r>
              <a:rPr kumimoji="1" lang="en-US" altLang="zh-CN" sz="2800" b="1">
                <a:solidFill>
                  <a:srgbClr val="FF0000"/>
                </a:solidFill>
              </a:rPr>
              <a:t>NSP</a:t>
            </a:r>
            <a:r>
              <a:rPr kumimoji="1" lang="zh-CN" altLang="en-US" sz="2000" b="1">
                <a:solidFill>
                  <a:schemeClr val="tx1"/>
                </a:solidFill>
              </a:rPr>
              <a:t>、</a:t>
            </a:r>
            <a:r>
              <a:rPr kumimoji="1" lang="en-US" altLang="zh-CN" sz="2800" b="1">
                <a:solidFill>
                  <a:srgbClr val="FF0000"/>
                </a:solidFill>
              </a:rPr>
              <a:t>困扰性</a:t>
            </a:r>
            <a:r>
              <a:rPr kumimoji="1" lang="zh-CN" altLang="en-US" sz="2000" b="1">
                <a:solidFill>
                  <a:schemeClr val="tx1"/>
                </a:solidFill>
              </a:rPr>
              <a:t>等因素的组合，</a:t>
            </a:r>
            <a:endParaRPr kumimoji="1" lang="zh-CN" altLang="en-US" sz="2000" b="1">
              <a:solidFill>
                <a:schemeClr val="tx1"/>
              </a:solidFill>
            </a:endParaRPr>
          </a:p>
          <a:p>
            <a:pPr algn="ctr"/>
            <a:r>
              <a:rPr kumimoji="1" lang="zh-CN" altLang="en-US" sz="2000" b="1">
                <a:solidFill>
                  <a:schemeClr val="tx1"/>
                </a:solidFill>
              </a:rPr>
              <a:t>实现攻击的隐蔽性增强，未来还有</a:t>
            </a:r>
            <a:r>
              <a:rPr kumimoji="1" lang="zh-CN" altLang="en-US" sz="2000" b="1">
                <a:solidFill>
                  <a:schemeClr val="tx1"/>
                </a:solidFill>
              </a:rPr>
              <a:t>提升空间；</a:t>
            </a:r>
            <a:endParaRPr kumimoji="1" lang="zh-CN" altLang="en-US" sz="2000" b="1">
              <a:solidFill>
                <a:schemeClr val="tx1"/>
              </a:solidFill>
            </a:endParaRPr>
          </a:p>
        </p:txBody>
      </p:sp>
      <p:sp>
        <p:nvSpPr>
          <p:cNvPr id="16" name="对角圆角矩形 80"/>
          <p:cNvSpPr/>
          <p:nvPr>
            <p:custDataLst>
              <p:tags r:id="rId3"/>
            </p:custDataLst>
          </p:nvPr>
        </p:nvSpPr>
        <p:spPr>
          <a:xfrm>
            <a:off x="738012" y="3711412"/>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p:nvPicPr>
        <p:blipFill rotWithShape="1">
          <a:blip r:embed="rId1" cstate="print">
            <a:alphaModFix amt="20000"/>
            <a:grayscl/>
            <a:extLst>
              <a:ext uri="{BEBA8EAE-BF5A-486C-A8C5-ECC9F3942E4B}">
                <a14:imgProps xmlns:a14="http://schemas.microsoft.com/office/drawing/2010/main">
                  <a14:imgLayer r:embed="rId2">
                    <a14:imgEffect>
                      <a14:brightnessContrast bright="80000"/>
                    </a14:imgEffect>
                  </a14:imgLayer>
                </a14:imgProps>
              </a:ext>
              <a:ext uri="{28A0092B-C50C-407E-A947-70E740481C1C}">
                <a14:useLocalDpi xmlns:a14="http://schemas.microsoft.com/office/drawing/2010/main" val="0"/>
              </a:ext>
            </a:extLst>
          </a:blip>
          <a:srcRect b="21958"/>
          <a:stretch>
            <a:fillRect/>
          </a:stretch>
        </p:blipFill>
        <p:spPr>
          <a:xfrm>
            <a:off x="0" y="3260891"/>
            <a:ext cx="12282150" cy="4114800"/>
          </a:xfrm>
          <a:prstGeom prst="rect">
            <a:avLst/>
          </a:prstGeom>
        </p:spPr>
      </p:pic>
      <p:sp>
        <p:nvSpPr>
          <p:cNvPr id="6" name="矩形 5"/>
          <p:cNvSpPr/>
          <p:nvPr/>
        </p:nvSpPr>
        <p:spPr>
          <a:xfrm>
            <a:off x="0" y="6296878"/>
            <a:ext cx="12191999" cy="561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941947"/>
            <a:ext cx="12192002" cy="1777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4672799" y="414700"/>
            <a:ext cx="2846403" cy="450233"/>
            <a:chOff x="768" y="1292"/>
            <a:chExt cx="5241" cy="829"/>
          </a:xfrm>
          <a:solidFill>
            <a:schemeClr val="accent1"/>
          </a:solidFill>
        </p:grpSpPr>
        <p:sp>
          <p:nvSpPr>
            <p:cNvPr id="8" name="Freeform 5"/>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9" name="Freeform 6"/>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1" name="Freeform 8"/>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2" name="Freeform 9"/>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3" name="Freeform 10"/>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dirty="0"/>
            </a:p>
          </p:txBody>
        </p:sp>
        <p:sp>
          <p:nvSpPr>
            <p:cNvPr id="14" name="Freeform 11"/>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6" name="Freeform 13"/>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7" name="Freeform 14"/>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grpSp>
      <p:cxnSp>
        <p:nvCxnSpPr>
          <p:cNvPr id="18" name="直接连接符 17"/>
          <p:cNvCxnSpPr>
            <a:stCxn id="10" idx="36"/>
          </p:cNvCxnSpPr>
          <p:nvPr/>
        </p:nvCxnSpPr>
        <p:spPr>
          <a:xfrm flipH="1">
            <a:off x="0" y="863996"/>
            <a:ext cx="4933046"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9" name="图片 18" descr="文本&#10;&#10;中度可信度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6296878"/>
            <a:ext cx="1706880" cy="561122"/>
          </a:xfrm>
          <a:prstGeom prst="rect">
            <a:avLst/>
          </a:prstGeom>
        </p:spPr>
      </p:pic>
      <p:sp>
        <p:nvSpPr>
          <p:cNvPr id="2" name="标题 1"/>
          <p:cNvSpPr>
            <a:spLocks noGrp="1"/>
          </p:cNvSpPr>
          <p:nvPr>
            <p:ph type="ctrTitle"/>
          </p:nvPr>
        </p:nvSpPr>
        <p:spPr>
          <a:xfrm>
            <a:off x="495300" y="1098485"/>
            <a:ext cx="11201400" cy="1490527"/>
          </a:xfrm>
        </p:spPr>
        <p:txBody>
          <a:bodyPr/>
          <a:lstStyle/>
          <a:p>
            <a:r>
              <a:rPr lang="zh-CN" altLang="en-US" dirty="0">
                <a:solidFill>
                  <a:schemeClr val="bg1"/>
                </a:solidFill>
              </a:rPr>
              <a:t>谢谢！</a:t>
            </a:r>
            <a:endParaRPr lang="zh-CN" altLang="en-US" dirty="0">
              <a:solidFill>
                <a:schemeClr val="bg1"/>
              </a:solidFill>
            </a:endParaRPr>
          </a:p>
        </p:txBody>
      </p:sp>
      <p:sp>
        <p:nvSpPr>
          <p:cNvPr id="3" name="副标题 2"/>
          <p:cNvSpPr>
            <a:spLocks noGrp="1"/>
          </p:cNvSpPr>
          <p:nvPr>
            <p:ph type="subTitle" idx="1"/>
          </p:nvPr>
        </p:nvSpPr>
        <p:spPr>
          <a:xfrm>
            <a:off x="475590" y="3543493"/>
            <a:ext cx="11214100" cy="1261073"/>
          </a:xfrm>
        </p:spPr>
        <p:txBody>
          <a:bodyPr>
            <a:noAutofit/>
          </a:bodyPr>
          <a:lstStyle/>
          <a:p>
            <a:pPr algn="ctr"/>
            <a:r>
              <a:rPr lang="zh-CN" altLang="en-US" sz="3600" dirty="0"/>
              <a:t>项目名称：</a:t>
            </a:r>
            <a:r>
              <a:rPr lang="zh-CN" altLang="en-US" sz="3600" dirty="0">
                <a:solidFill>
                  <a:schemeClr val="tx1"/>
                </a:solidFill>
                <a:sym typeface="+mn-ea"/>
              </a:rPr>
              <a:t>Order-Disorder</a:t>
            </a:r>
            <a:endParaRPr lang="en-US" altLang="zh-CN" sz="3600" dirty="0"/>
          </a:p>
          <a:p>
            <a:pPr algn="ctr"/>
            <a:r>
              <a:rPr lang="zh-CN" altLang="en-US" sz="3600" dirty="0"/>
              <a:t>汇报人：</a:t>
            </a:r>
            <a:r>
              <a:rPr lang="zh-CN" altLang="en-US" sz="3600" dirty="0"/>
              <a:t>邵之凯</a:t>
            </a:r>
            <a:endParaRPr lang="zh-CN" altLang="en-US" sz="3600" dirty="0"/>
          </a:p>
        </p:txBody>
      </p:sp>
      <p:sp>
        <p:nvSpPr>
          <p:cNvPr id="20" name="副标题 2"/>
          <p:cNvSpPr txBox="1"/>
          <p:nvPr/>
        </p:nvSpPr>
        <p:spPr>
          <a:xfrm>
            <a:off x="488950" y="4877530"/>
            <a:ext cx="11214100" cy="6804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3600" dirty="0"/>
              <a:t>2023</a:t>
            </a:r>
            <a:r>
              <a:rPr lang="zh-CN" altLang="en-US" sz="3600" dirty="0"/>
              <a:t>年</a:t>
            </a:r>
            <a:r>
              <a:rPr lang="en-US" altLang="zh-CN" sz="3600" dirty="0"/>
              <a:t>4</a:t>
            </a:r>
            <a:r>
              <a:rPr lang="zh-CN" altLang="en-US" sz="3600" dirty="0"/>
              <a:t>月</a:t>
            </a:r>
            <a:r>
              <a:rPr lang="en-US" altLang="zh-CN" sz="3600" dirty="0"/>
              <a:t>9</a:t>
            </a:r>
            <a:r>
              <a:rPr lang="zh-CN" altLang="en-US" sz="3600" dirty="0"/>
              <a:t>日</a:t>
            </a:r>
            <a:endParaRPr lang="zh-CN" altLang="en-US" sz="3600" dirty="0"/>
          </a:p>
        </p:txBody>
      </p:sp>
      <p:cxnSp>
        <p:nvCxnSpPr>
          <p:cNvPr id="22" name="直接连接符 21"/>
          <p:cNvCxnSpPr>
            <a:endCxn id="8" idx="27"/>
          </p:cNvCxnSpPr>
          <p:nvPr/>
        </p:nvCxnSpPr>
        <p:spPr>
          <a:xfrm flipH="1">
            <a:off x="7519202" y="860045"/>
            <a:ext cx="4672797"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目录</a:t>
            </a:r>
            <a:endParaRPr lang="zh-CN" altLang="en-US" dirty="0"/>
          </a:p>
        </p:txBody>
      </p:sp>
      <p:sp>
        <p:nvSpPr>
          <p:cNvPr id="10" name="矩形 9"/>
          <p:cNvSpPr/>
          <p:nvPr/>
        </p:nvSpPr>
        <p:spPr>
          <a:xfrm>
            <a:off x="6732315" y="1512352"/>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cxnSp>
        <p:nvCxnSpPr>
          <p:cNvPr id="11" name="直接连接符 10"/>
          <p:cNvCxnSpPr/>
          <p:nvPr/>
        </p:nvCxnSpPr>
        <p:spPr>
          <a:xfrm>
            <a:off x="6452793" y="2097123"/>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999113" y="1470788"/>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项目背景</a:t>
            </a:r>
            <a:endParaRPr lang="zh-CN" altLang="en-US" sz="3200" dirty="0">
              <a:latin typeface="微软雅黑" panose="020B0503020204020204" pitchFamily="34" charset="-122"/>
              <a:ea typeface="微软雅黑" panose="020B0503020204020204" pitchFamily="34" charset="-122"/>
            </a:endParaRPr>
          </a:p>
        </p:txBody>
      </p:sp>
      <p:sp>
        <p:nvSpPr>
          <p:cNvPr id="13" name="矩形 12"/>
          <p:cNvSpPr/>
          <p:nvPr/>
        </p:nvSpPr>
        <p:spPr>
          <a:xfrm>
            <a:off x="6732315" y="2437023"/>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cxnSp>
        <p:nvCxnSpPr>
          <p:cNvPr id="14" name="直接连接符 13"/>
          <p:cNvCxnSpPr/>
          <p:nvPr/>
        </p:nvCxnSpPr>
        <p:spPr>
          <a:xfrm>
            <a:off x="6452793" y="3021794"/>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999113" y="2395459"/>
            <a:ext cx="4061680" cy="58356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威胁模型</a:t>
            </a:r>
            <a:endParaRPr lang="zh-CN" altLang="en-US" sz="3200" dirty="0">
              <a:latin typeface="微软雅黑" panose="020B0503020204020204" pitchFamily="34" charset="-122"/>
              <a:ea typeface="微软雅黑" panose="020B0503020204020204" pitchFamily="34" charset="-122"/>
            </a:endParaRPr>
          </a:p>
        </p:txBody>
      </p:sp>
      <p:sp>
        <p:nvSpPr>
          <p:cNvPr id="16" name="矩形 15"/>
          <p:cNvSpPr/>
          <p:nvPr/>
        </p:nvSpPr>
        <p:spPr>
          <a:xfrm>
            <a:off x="6732315" y="3361694"/>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3</a:t>
            </a:r>
            <a:endParaRPr lang="zh-CN" altLang="en-US" sz="2400" dirty="0">
              <a:latin typeface="Arial Black" panose="020B0A04020102020204" pitchFamily="34" charset="0"/>
            </a:endParaRPr>
          </a:p>
        </p:txBody>
      </p:sp>
      <p:cxnSp>
        <p:nvCxnSpPr>
          <p:cNvPr id="17" name="直接连接符 16"/>
          <p:cNvCxnSpPr/>
          <p:nvPr/>
        </p:nvCxnSpPr>
        <p:spPr>
          <a:xfrm>
            <a:off x="6452793" y="3946465"/>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999113" y="3320130"/>
            <a:ext cx="4061680" cy="58356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sym typeface="+mn-ea"/>
              </a:rPr>
              <a:t>关键技术</a:t>
            </a:r>
            <a:endParaRPr lang="zh-CN" altLang="en-US" sz="3200" dirty="0">
              <a:latin typeface="微软雅黑" panose="020B0503020204020204" pitchFamily="34" charset="-122"/>
              <a:ea typeface="微软雅黑" panose="020B0503020204020204" pitchFamily="34" charset="-122"/>
            </a:endParaRPr>
          </a:p>
        </p:txBody>
      </p:sp>
      <p:sp>
        <p:nvSpPr>
          <p:cNvPr id="19" name="矩形 18"/>
          <p:cNvSpPr/>
          <p:nvPr/>
        </p:nvSpPr>
        <p:spPr>
          <a:xfrm>
            <a:off x="6732315" y="4286365"/>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4</a:t>
            </a:r>
            <a:endParaRPr lang="zh-CN" altLang="en-US" sz="2400" dirty="0">
              <a:latin typeface="Arial Black" panose="020B0A04020102020204" pitchFamily="34" charset="0"/>
            </a:endParaRPr>
          </a:p>
        </p:txBody>
      </p:sp>
      <p:cxnSp>
        <p:nvCxnSpPr>
          <p:cNvPr id="20" name="直接连接符 19"/>
          <p:cNvCxnSpPr/>
          <p:nvPr/>
        </p:nvCxnSpPr>
        <p:spPr>
          <a:xfrm>
            <a:off x="6452793" y="4871136"/>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999113" y="4244801"/>
            <a:ext cx="4061680" cy="58356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sym typeface="+mn-ea"/>
              </a:rPr>
              <a:t>实验及结果</a:t>
            </a:r>
            <a:endParaRPr lang="zh-CN" altLang="en-US" sz="3200" dirty="0">
              <a:latin typeface="微软雅黑" panose="020B0503020204020204" pitchFamily="34" charset="-122"/>
              <a:ea typeface="微软雅黑" panose="020B0503020204020204" pitchFamily="34" charset="-122"/>
            </a:endParaRPr>
          </a:p>
        </p:txBody>
      </p:sp>
      <p:sp>
        <p:nvSpPr>
          <p:cNvPr id="22" name="矩形 21"/>
          <p:cNvSpPr/>
          <p:nvPr/>
        </p:nvSpPr>
        <p:spPr>
          <a:xfrm>
            <a:off x="6732315" y="5211035"/>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5</a:t>
            </a:r>
            <a:endParaRPr lang="zh-CN" altLang="en-US" sz="2400" dirty="0">
              <a:latin typeface="Arial Black" panose="020B0A04020102020204" pitchFamily="34" charset="0"/>
            </a:endParaRPr>
          </a:p>
        </p:txBody>
      </p:sp>
      <p:cxnSp>
        <p:nvCxnSpPr>
          <p:cNvPr id="23" name="直接连接符 22"/>
          <p:cNvCxnSpPr/>
          <p:nvPr/>
        </p:nvCxnSpPr>
        <p:spPr>
          <a:xfrm>
            <a:off x="6452793" y="5795806"/>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999113" y="5169471"/>
            <a:ext cx="4061680" cy="58356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总结</a:t>
            </a:r>
            <a:endParaRPr lang="zh-CN" altLang="en-US" sz="3200" dirty="0">
              <a:latin typeface="微软雅黑" panose="020B0503020204020204" pitchFamily="34" charset="-122"/>
              <a:ea typeface="微软雅黑" panose="020B0503020204020204" pitchFamily="34" charset="-122"/>
            </a:endParaRPr>
          </a:p>
        </p:txBody>
      </p:sp>
      <p:sp>
        <p:nvSpPr>
          <p:cNvPr id="28" name="cogwheels_376015"/>
          <p:cNvSpPr/>
          <p:nvPr/>
        </p:nvSpPr>
        <p:spPr>
          <a:xfrm>
            <a:off x="968833" y="1415499"/>
            <a:ext cx="4224055" cy="4280147"/>
          </a:xfrm>
          <a:custGeom>
            <a:avLst/>
            <a:gdLst>
              <a:gd name="T0" fmla="*/ 3621 w 6468"/>
              <a:gd name="T1" fmla="*/ 3299 h 6564"/>
              <a:gd name="T2" fmla="*/ 4214 w 6468"/>
              <a:gd name="T3" fmla="*/ 4727 h 6564"/>
              <a:gd name="T4" fmla="*/ 6337 w 6468"/>
              <a:gd name="T5" fmla="*/ 4571 h 6564"/>
              <a:gd name="T6" fmla="*/ 5974 w 6468"/>
              <a:gd name="T7" fmla="*/ 3603 h 6564"/>
              <a:gd name="T8" fmla="*/ 6429 w 6468"/>
              <a:gd name="T9" fmla="*/ 3225 h 6564"/>
              <a:gd name="T10" fmla="*/ 6022 w 6468"/>
              <a:gd name="T11" fmla="*/ 2697 h 6564"/>
              <a:gd name="T12" fmla="*/ 5080 w 6468"/>
              <a:gd name="T13" fmla="*/ 2269 h 6564"/>
              <a:gd name="T14" fmla="*/ 5136 w 6468"/>
              <a:gd name="T15" fmla="*/ 1681 h 6564"/>
              <a:gd name="T16" fmla="*/ 4477 w 6468"/>
              <a:gd name="T17" fmla="*/ 1593 h 6564"/>
              <a:gd name="T18" fmla="*/ 3837 w 6468"/>
              <a:gd name="T19" fmla="*/ 1917 h 6564"/>
              <a:gd name="T20" fmla="*/ 3357 w 6468"/>
              <a:gd name="T21" fmla="*/ 2412 h 6564"/>
              <a:gd name="T22" fmla="*/ 3445 w 6468"/>
              <a:gd name="T23" fmla="*/ 2889 h 6564"/>
              <a:gd name="T24" fmla="*/ 5048 w 6468"/>
              <a:gd name="T25" fmla="*/ 3547 h 6564"/>
              <a:gd name="T26" fmla="*/ 2792 w 6468"/>
              <a:gd name="T27" fmla="*/ 4483 h 6564"/>
              <a:gd name="T28" fmla="*/ 2397 w 6468"/>
              <a:gd name="T29" fmla="*/ 3364 h 6564"/>
              <a:gd name="T30" fmla="*/ 1830 w 6468"/>
              <a:gd name="T31" fmla="*/ 3843 h 6564"/>
              <a:gd name="T32" fmla="*/ 1502 w 6468"/>
              <a:gd name="T33" fmla="*/ 4577 h 6564"/>
              <a:gd name="T34" fmla="*/ 1589 w 6468"/>
              <a:gd name="T35" fmla="*/ 5239 h 6564"/>
              <a:gd name="T36" fmla="*/ 2178 w 6468"/>
              <a:gd name="T37" fmla="*/ 5181 h 6564"/>
              <a:gd name="T38" fmla="*/ 2609 w 6468"/>
              <a:gd name="T39" fmla="*/ 6123 h 6564"/>
              <a:gd name="T40" fmla="*/ 3138 w 6468"/>
              <a:gd name="T41" fmla="*/ 6528 h 6564"/>
              <a:gd name="T42" fmla="*/ 3513 w 6468"/>
              <a:gd name="T43" fmla="*/ 6072 h 6564"/>
              <a:gd name="T44" fmla="*/ 4484 w 6468"/>
              <a:gd name="T45" fmla="*/ 6433 h 6564"/>
              <a:gd name="T46" fmla="*/ 5145 w 6468"/>
              <a:gd name="T47" fmla="*/ 6347 h 6564"/>
              <a:gd name="T48" fmla="*/ 5088 w 6468"/>
              <a:gd name="T49" fmla="*/ 5759 h 6564"/>
              <a:gd name="T50" fmla="*/ 6029 w 6468"/>
              <a:gd name="T51" fmla="*/ 5328 h 6564"/>
              <a:gd name="T52" fmla="*/ 6434 w 6468"/>
              <a:gd name="T53" fmla="*/ 4799 h 6564"/>
              <a:gd name="T54" fmla="*/ 370 w 6468"/>
              <a:gd name="T55" fmla="*/ 1975 h 6564"/>
              <a:gd name="T56" fmla="*/ 0 w 6468"/>
              <a:gd name="T57" fmla="*/ 1827 h 6564"/>
              <a:gd name="T58" fmla="*/ 148 w 6468"/>
              <a:gd name="T59" fmla="*/ 1436 h 6564"/>
              <a:gd name="T60" fmla="*/ 580 w 6468"/>
              <a:gd name="T61" fmla="*/ 947 h 6564"/>
              <a:gd name="T62" fmla="*/ 424 w 6468"/>
              <a:gd name="T63" fmla="*/ 583 h 6564"/>
              <a:gd name="T64" fmla="*/ 802 w 6468"/>
              <a:gd name="T65" fmla="*/ 412 h 6564"/>
              <a:gd name="T66" fmla="*/ 1454 w 6468"/>
              <a:gd name="T67" fmla="*/ 371 h 6564"/>
              <a:gd name="T68" fmla="*/ 1602 w 6468"/>
              <a:gd name="T69" fmla="*/ 0 h 6564"/>
              <a:gd name="T70" fmla="*/ 1993 w 6468"/>
              <a:gd name="T71" fmla="*/ 148 h 6564"/>
              <a:gd name="T72" fmla="*/ 2482 w 6468"/>
              <a:gd name="T73" fmla="*/ 580 h 6564"/>
              <a:gd name="T74" fmla="*/ 2848 w 6468"/>
              <a:gd name="T75" fmla="*/ 423 h 6564"/>
              <a:gd name="T76" fmla="*/ 3018 w 6468"/>
              <a:gd name="T77" fmla="*/ 801 h 6564"/>
              <a:gd name="T78" fmla="*/ 3060 w 6468"/>
              <a:gd name="T79" fmla="*/ 1453 h 6564"/>
              <a:gd name="T80" fmla="*/ 3430 w 6468"/>
              <a:gd name="T81" fmla="*/ 1601 h 6564"/>
              <a:gd name="T82" fmla="*/ 3282 w 6468"/>
              <a:gd name="T83" fmla="*/ 1992 h 6564"/>
              <a:gd name="T84" fmla="*/ 2850 w 6468"/>
              <a:gd name="T85" fmla="*/ 2481 h 6564"/>
              <a:gd name="T86" fmla="*/ 3008 w 6468"/>
              <a:gd name="T87" fmla="*/ 2847 h 6564"/>
              <a:gd name="T88" fmla="*/ 2629 w 6468"/>
              <a:gd name="T89" fmla="*/ 3017 h 6564"/>
              <a:gd name="T90" fmla="*/ 1977 w 6468"/>
              <a:gd name="T91" fmla="*/ 3059 h 6564"/>
              <a:gd name="T92" fmla="*/ 1829 w 6468"/>
              <a:gd name="T93" fmla="*/ 3429 h 6564"/>
              <a:gd name="T94" fmla="*/ 1438 w 6468"/>
              <a:gd name="T95" fmla="*/ 3281 h 6564"/>
              <a:gd name="T96" fmla="*/ 949 w 6468"/>
              <a:gd name="T97" fmla="*/ 2849 h 6564"/>
              <a:gd name="T98" fmla="*/ 584 w 6468"/>
              <a:gd name="T99" fmla="*/ 3007 h 6564"/>
              <a:gd name="T100" fmla="*/ 413 w 6468"/>
              <a:gd name="T101" fmla="*/ 2628 h 6564"/>
              <a:gd name="T102" fmla="*/ 370 w 6468"/>
              <a:gd name="T103" fmla="*/ 1975 h 6564"/>
              <a:gd name="T104" fmla="*/ 2173 w 6468"/>
              <a:gd name="T105" fmla="*/ 2177 h 6564"/>
              <a:gd name="T106" fmla="*/ 1257 w 6468"/>
              <a:gd name="T107" fmla="*/ 1251 h 6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68" h="6564">
                <a:moveTo>
                  <a:pt x="3204" y="4309"/>
                </a:moveTo>
                <a:cubicBezTo>
                  <a:pt x="3040" y="3916"/>
                  <a:pt x="3228" y="3463"/>
                  <a:pt x="3621" y="3299"/>
                </a:cubicBezTo>
                <a:cubicBezTo>
                  <a:pt x="4014" y="3135"/>
                  <a:pt x="4468" y="3323"/>
                  <a:pt x="4632" y="3716"/>
                </a:cubicBezTo>
                <a:cubicBezTo>
                  <a:pt x="4796" y="4109"/>
                  <a:pt x="4608" y="4563"/>
                  <a:pt x="4214" y="4727"/>
                </a:cubicBezTo>
                <a:cubicBezTo>
                  <a:pt x="3821" y="4891"/>
                  <a:pt x="3368" y="4703"/>
                  <a:pt x="3204" y="4309"/>
                </a:cubicBezTo>
                <a:close/>
                <a:moveTo>
                  <a:pt x="6337" y="4571"/>
                </a:moveTo>
                <a:lnTo>
                  <a:pt x="5974" y="4421"/>
                </a:lnTo>
                <a:cubicBezTo>
                  <a:pt x="6028" y="4156"/>
                  <a:pt x="6029" y="3877"/>
                  <a:pt x="5974" y="3603"/>
                </a:cubicBezTo>
                <a:lnTo>
                  <a:pt x="6336" y="3452"/>
                </a:lnTo>
                <a:cubicBezTo>
                  <a:pt x="6424" y="3416"/>
                  <a:pt x="6466" y="3315"/>
                  <a:pt x="6429" y="3225"/>
                </a:cubicBezTo>
                <a:lnTo>
                  <a:pt x="6249" y="2791"/>
                </a:lnTo>
                <a:cubicBezTo>
                  <a:pt x="6213" y="2703"/>
                  <a:pt x="6112" y="2660"/>
                  <a:pt x="6022" y="2697"/>
                </a:cubicBezTo>
                <a:lnTo>
                  <a:pt x="5660" y="2848"/>
                </a:lnTo>
                <a:cubicBezTo>
                  <a:pt x="5504" y="2615"/>
                  <a:pt x="5305" y="2419"/>
                  <a:pt x="5080" y="2269"/>
                </a:cubicBezTo>
                <a:lnTo>
                  <a:pt x="5229" y="1907"/>
                </a:lnTo>
                <a:cubicBezTo>
                  <a:pt x="5265" y="1819"/>
                  <a:pt x="5224" y="1717"/>
                  <a:pt x="5136" y="1681"/>
                </a:cubicBezTo>
                <a:lnTo>
                  <a:pt x="4702" y="1500"/>
                </a:lnTo>
                <a:cubicBezTo>
                  <a:pt x="4614" y="1464"/>
                  <a:pt x="4513" y="1505"/>
                  <a:pt x="4477" y="1593"/>
                </a:cubicBezTo>
                <a:lnTo>
                  <a:pt x="4328" y="1956"/>
                </a:lnTo>
                <a:cubicBezTo>
                  <a:pt x="4168" y="1924"/>
                  <a:pt x="4002" y="1911"/>
                  <a:pt x="3837" y="1917"/>
                </a:cubicBezTo>
                <a:cubicBezTo>
                  <a:pt x="3804" y="2165"/>
                  <a:pt x="3609" y="2361"/>
                  <a:pt x="3364" y="2397"/>
                </a:cubicBezTo>
                <a:cubicBezTo>
                  <a:pt x="3361" y="2403"/>
                  <a:pt x="3360" y="2407"/>
                  <a:pt x="3357" y="2412"/>
                </a:cubicBezTo>
                <a:cubicBezTo>
                  <a:pt x="3426" y="2507"/>
                  <a:pt x="3465" y="2621"/>
                  <a:pt x="3465" y="2743"/>
                </a:cubicBezTo>
                <a:cubicBezTo>
                  <a:pt x="3465" y="2793"/>
                  <a:pt x="3458" y="2841"/>
                  <a:pt x="3445" y="2889"/>
                </a:cubicBezTo>
                <a:cubicBezTo>
                  <a:pt x="3448" y="2888"/>
                  <a:pt x="3449" y="2887"/>
                  <a:pt x="3452" y="2887"/>
                </a:cubicBezTo>
                <a:cubicBezTo>
                  <a:pt x="4073" y="2628"/>
                  <a:pt x="4789" y="2924"/>
                  <a:pt x="5048" y="3547"/>
                </a:cubicBezTo>
                <a:cubicBezTo>
                  <a:pt x="5306" y="4168"/>
                  <a:pt x="5010" y="4884"/>
                  <a:pt x="4388" y="5143"/>
                </a:cubicBezTo>
                <a:cubicBezTo>
                  <a:pt x="3766" y="5401"/>
                  <a:pt x="3050" y="5105"/>
                  <a:pt x="2792" y="4483"/>
                </a:cubicBezTo>
                <a:cubicBezTo>
                  <a:pt x="2650" y="4140"/>
                  <a:pt x="2676" y="3771"/>
                  <a:pt x="2832" y="3464"/>
                </a:cubicBezTo>
                <a:cubicBezTo>
                  <a:pt x="2682" y="3491"/>
                  <a:pt x="2524" y="3459"/>
                  <a:pt x="2397" y="3364"/>
                </a:cubicBezTo>
                <a:cubicBezTo>
                  <a:pt x="2392" y="3367"/>
                  <a:pt x="2388" y="3368"/>
                  <a:pt x="2382" y="3369"/>
                </a:cubicBezTo>
                <a:cubicBezTo>
                  <a:pt x="2341" y="3637"/>
                  <a:pt x="2109" y="3843"/>
                  <a:pt x="1830" y="3843"/>
                </a:cubicBezTo>
                <a:cubicBezTo>
                  <a:pt x="1814" y="4035"/>
                  <a:pt x="1824" y="4231"/>
                  <a:pt x="1864" y="4427"/>
                </a:cubicBezTo>
                <a:lnTo>
                  <a:pt x="1502" y="4577"/>
                </a:lnTo>
                <a:cubicBezTo>
                  <a:pt x="1414" y="4613"/>
                  <a:pt x="1372" y="4715"/>
                  <a:pt x="1409" y="4804"/>
                </a:cubicBezTo>
                <a:lnTo>
                  <a:pt x="1589" y="5239"/>
                </a:lnTo>
                <a:cubicBezTo>
                  <a:pt x="1625" y="5327"/>
                  <a:pt x="1726" y="5369"/>
                  <a:pt x="1816" y="5332"/>
                </a:cubicBezTo>
                <a:lnTo>
                  <a:pt x="2178" y="5181"/>
                </a:lnTo>
                <a:cubicBezTo>
                  <a:pt x="2334" y="5415"/>
                  <a:pt x="2533" y="5611"/>
                  <a:pt x="2758" y="5760"/>
                </a:cubicBezTo>
                <a:lnTo>
                  <a:pt x="2609" y="6123"/>
                </a:lnTo>
                <a:cubicBezTo>
                  <a:pt x="2573" y="6211"/>
                  <a:pt x="2614" y="6312"/>
                  <a:pt x="2702" y="6348"/>
                </a:cubicBezTo>
                <a:lnTo>
                  <a:pt x="3138" y="6528"/>
                </a:lnTo>
                <a:cubicBezTo>
                  <a:pt x="3226" y="6564"/>
                  <a:pt x="3328" y="6523"/>
                  <a:pt x="3364" y="6435"/>
                </a:cubicBezTo>
                <a:lnTo>
                  <a:pt x="3513" y="6072"/>
                </a:lnTo>
                <a:cubicBezTo>
                  <a:pt x="3778" y="6125"/>
                  <a:pt x="4057" y="6127"/>
                  <a:pt x="4333" y="6072"/>
                </a:cubicBezTo>
                <a:lnTo>
                  <a:pt x="4484" y="6433"/>
                </a:lnTo>
                <a:cubicBezTo>
                  <a:pt x="4520" y="6521"/>
                  <a:pt x="4621" y="6564"/>
                  <a:pt x="4710" y="6527"/>
                </a:cubicBezTo>
                <a:lnTo>
                  <a:pt x="5145" y="6347"/>
                </a:lnTo>
                <a:cubicBezTo>
                  <a:pt x="5233" y="6311"/>
                  <a:pt x="5276" y="6209"/>
                  <a:pt x="5238" y="6120"/>
                </a:cubicBezTo>
                <a:lnTo>
                  <a:pt x="5088" y="5759"/>
                </a:lnTo>
                <a:cubicBezTo>
                  <a:pt x="5321" y="5603"/>
                  <a:pt x="5517" y="5404"/>
                  <a:pt x="5666" y="5179"/>
                </a:cubicBezTo>
                <a:lnTo>
                  <a:pt x="6029" y="5328"/>
                </a:lnTo>
                <a:cubicBezTo>
                  <a:pt x="6117" y="5364"/>
                  <a:pt x="6218" y="5323"/>
                  <a:pt x="6254" y="5235"/>
                </a:cubicBezTo>
                <a:lnTo>
                  <a:pt x="6434" y="4799"/>
                </a:lnTo>
                <a:cubicBezTo>
                  <a:pt x="6468" y="4708"/>
                  <a:pt x="6425" y="4608"/>
                  <a:pt x="6337" y="4571"/>
                </a:cubicBezTo>
                <a:close/>
                <a:moveTo>
                  <a:pt x="370" y="1975"/>
                </a:moveTo>
                <a:lnTo>
                  <a:pt x="145" y="1973"/>
                </a:lnTo>
                <a:cubicBezTo>
                  <a:pt x="65" y="1973"/>
                  <a:pt x="0" y="1908"/>
                  <a:pt x="0" y="1827"/>
                </a:cubicBezTo>
                <a:lnTo>
                  <a:pt x="1" y="1581"/>
                </a:lnTo>
                <a:cubicBezTo>
                  <a:pt x="1" y="1501"/>
                  <a:pt x="66" y="1436"/>
                  <a:pt x="148" y="1436"/>
                </a:cubicBezTo>
                <a:lnTo>
                  <a:pt x="373" y="1437"/>
                </a:lnTo>
                <a:cubicBezTo>
                  <a:pt x="408" y="1264"/>
                  <a:pt x="477" y="1097"/>
                  <a:pt x="580" y="947"/>
                </a:cubicBezTo>
                <a:lnTo>
                  <a:pt x="422" y="788"/>
                </a:lnTo>
                <a:cubicBezTo>
                  <a:pt x="366" y="731"/>
                  <a:pt x="366" y="639"/>
                  <a:pt x="424" y="583"/>
                </a:cubicBezTo>
                <a:lnTo>
                  <a:pt x="597" y="411"/>
                </a:lnTo>
                <a:cubicBezTo>
                  <a:pt x="654" y="355"/>
                  <a:pt x="746" y="355"/>
                  <a:pt x="802" y="412"/>
                </a:cubicBezTo>
                <a:lnTo>
                  <a:pt x="961" y="572"/>
                </a:lnTo>
                <a:cubicBezTo>
                  <a:pt x="1113" y="471"/>
                  <a:pt x="1281" y="404"/>
                  <a:pt x="1454" y="371"/>
                </a:cubicBezTo>
                <a:lnTo>
                  <a:pt x="1456" y="145"/>
                </a:lnTo>
                <a:cubicBezTo>
                  <a:pt x="1456" y="65"/>
                  <a:pt x="1521" y="0"/>
                  <a:pt x="1602" y="0"/>
                </a:cubicBezTo>
                <a:lnTo>
                  <a:pt x="1848" y="1"/>
                </a:lnTo>
                <a:cubicBezTo>
                  <a:pt x="1928" y="1"/>
                  <a:pt x="1993" y="67"/>
                  <a:pt x="1993" y="148"/>
                </a:cubicBezTo>
                <a:lnTo>
                  <a:pt x="1992" y="373"/>
                </a:lnTo>
                <a:cubicBezTo>
                  <a:pt x="2165" y="408"/>
                  <a:pt x="2332" y="477"/>
                  <a:pt x="2482" y="580"/>
                </a:cubicBezTo>
                <a:lnTo>
                  <a:pt x="2642" y="421"/>
                </a:lnTo>
                <a:cubicBezTo>
                  <a:pt x="2700" y="365"/>
                  <a:pt x="2792" y="365"/>
                  <a:pt x="2848" y="423"/>
                </a:cubicBezTo>
                <a:lnTo>
                  <a:pt x="3020" y="596"/>
                </a:lnTo>
                <a:cubicBezTo>
                  <a:pt x="3076" y="653"/>
                  <a:pt x="3076" y="745"/>
                  <a:pt x="3018" y="801"/>
                </a:cubicBezTo>
                <a:lnTo>
                  <a:pt x="2858" y="960"/>
                </a:lnTo>
                <a:cubicBezTo>
                  <a:pt x="2960" y="1112"/>
                  <a:pt x="3026" y="1280"/>
                  <a:pt x="3060" y="1453"/>
                </a:cubicBezTo>
                <a:lnTo>
                  <a:pt x="3285" y="1455"/>
                </a:lnTo>
                <a:cubicBezTo>
                  <a:pt x="3365" y="1455"/>
                  <a:pt x="3430" y="1520"/>
                  <a:pt x="3430" y="1601"/>
                </a:cubicBezTo>
                <a:lnTo>
                  <a:pt x="3429" y="1847"/>
                </a:lnTo>
                <a:cubicBezTo>
                  <a:pt x="3429" y="1927"/>
                  <a:pt x="3364" y="1992"/>
                  <a:pt x="3282" y="1992"/>
                </a:cubicBezTo>
                <a:lnTo>
                  <a:pt x="3057" y="1991"/>
                </a:lnTo>
                <a:cubicBezTo>
                  <a:pt x="3022" y="2164"/>
                  <a:pt x="2953" y="2331"/>
                  <a:pt x="2850" y="2481"/>
                </a:cubicBezTo>
                <a:lnTo>
                  <a:pt x="3009" y="2641"/>
                </a:lnTo>
                <a:cubicBezTo>
                  <a:pt x="3065" y="2699"/>
                  <a:pt x="3065" y="2791"/>
                  <a:pt x="3008" y="2847"/>
                </a:cubicBezTo>
                <a:lnTo>
                  <a:pt x="2834" y="3019"/>
                </a:lnTo>
                <a:cubicBezTo>
                  <a:pt x="2777" y="3075"/>
                  <a:pt x="2685" y="3075"/>
                  <a:pt x="2629" y="3017"/>
                </a:cubicBezTo>
                <a:lnTo>
                  <a:pt x="2470" y="2857"/>
                </a:lnTo>
                <a:cubicBezTo>
                  <a:pt x="2318" y="2959"/>
                  <a:pt x="2150" y="3025"/>
                  <a:pt x="1977" y="3059"/>
                </a:cubicBezTo>
                <a:lnTo>
                  <a:pt x="1976" y="3284"/>
                </a:lnTo>
                <a:cubicBezTo>
                  <a:pt x="1976" y="3364"/>
                  <a:pt x="1910" y="3429"/>
                  <a:pt x="1829" y="3429"/>
                </a:cubicBezTo>
                <a:lnTo>
                  <a:pt x="1584" y="3428"/>
                </a:lnTo>
                <a:cubicBezTo>
                  <a:pt x="1504" y="3428"/>
                  <a:pt x="1438" y="3363"/>
                  <a:pt x="1438" y="3281"/>
                </a:cubicBezTo>
                <a:lnTo>
                  <a:pt x="1440" y="3056"/>
                </a:lnTo>
                <a:cubicBezTo>
                  <a:pt x="1266" y="3021"/>
                  <a:pt x="1100" y="2952"/>
                  <a:pt x="949" y="2849"/>
                </a:cubicBezTo>
                <a:lnTo>
                  <a:pt x="789" y="3008"/>
                </a:lnTo>
                <a:cubicBezTo>
                  <a:pt x="732" y="3064"/>
                  <a:pt x="640" y="3064"/>
                  <a:pt x="584" y="3007"/>
                </a:cubicBezTo>
                <a:lnTo>
                  <a:pt x="412" y="2833"/>
                </a:lnTo>
                <a:cubicBezTo>
                  <a:pt x="356" y="2776"/>
                  <a:pt x="356" y="2684"/>
                  <a:pt x="413" y="2628"/>
                </a:cubicBezTo>
                <a:lnTo>
                  <a:pt x="573" y="2469"/>
                </a:lnTo>
                <a:cubicBezTo>
                  <a:pt x="470" y="2316"/>
                  <a:pt x="404" y="2148"/>
                  <a:pt x="370" y="1975"/>
                </a:cubicBezTo>
                <a:close/>
                <a:moveTo>
                  <a:pt x="1252" y="2172"/>
                </a:moveTo>
                <a:cubicBezTo>
                  <a:pt x="1505" y="2428"/>
                  <a:pt x="1917" y="2431"/>
                  <a:pt x="2173" y="2177"/>
                </a:cubicBezTo>
                <a:cubicBezTo>
                  <a:pt x="2429" y="1924"/>
                  <a:pt x="2432" y="1512"/>
                  <a:pt x="2178" y="1256"/>
                </a:cubicBezTo>
                <a:cubicBezTo>
                  <a:pt x="1925" y="1000"/>
                  <a:pt x="1513" y="997"/>
                  <a:pt x="1257" y="1251"/>
                </a:cubicBezTo>
                <a:cubicBezTo>
                  <a:pt x="1000" y="1504"/>
                  <a:pt x="998" y="1916"/>
                  <a:pt x="1252" y="217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灯片编号占位符 28"/>
          <p:cNvSpPr>
            <a:spLocks noGrp="1"/>
          </p:cNvSpPr>
          <p:nvPr>
            <p:ph type="sldNum" sz="quarter" idx="12"/>
          </p:nvPr>
        </p:nvSpPr>
        <p:spPr/>
        <p:txBody>
          <a:bodyPr/>
          <a:lstStyle/>
          <a:p>
            <a:fld id="{3ACD1EC8-6F57-41A7-99F1-FEDB2874BA2B}" type="slidenum">
              <a:rPr lang="zh-CN" altLang="en-US" smtClean="0"/>
            </a:fld>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项目背景</a:t>
            </a:r>
            <a:endParaRPr lang="zh-CN" altLang="en-US"/>
          </a:p>
        </p:txBody>
      </p:sp>
      <p:sp>
        <p:nvSpPr>
          <p:cNvPr id="3" name="直角三角形 2"/>
          <p:cNvSpPr/>
          <p:nvPr/>
        </p:nvSpPr>
        <p:spPr>
          <a:xfrm>
            <a:off x="2087328" y="892613"/>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482600" y="1164590"/>
            <a:ext cx="11214735" cy="119443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a:solidFill>
                  <a:schemeClr val="tx1"/>
                </a:solidFill>
              </a:rPr>
              <a:t>神经文本排行模型</a:t>
            </a:r>
            <a:r>
              <a:rPr kumimoji="1" lang="en-US" altLang="zh-CN" sz="2400" b="1">
                <a:solidFill>
                  <a:schemeClr val="tx1"/>
                </a:solidFill>
              </a:rPr>
              <a:t>(Neural text ranking models)</a:t>
            </a:r>
            <a:endParaRPr kumimoji="1" lang="en-US" altLang="zh-CN" sz="2400" b="1">
              <a:solidFill>
                <a:schemeClr val="tx1"/>
              </a:solidFill>
            </a:endParaRPr>
          </a:p>
        </p:txBody>
      </p:sp>
      <p:sp>
        <p:nvSpPr>
          <p:cNvPr id="5" name="对角圆角矩形 80"/>
          <p:cNvSpPr/>
          <p:nvPr/>
        </p:nvSpPr>
        <p:spPr>
          <a:xfrm>
            <a:off x="730250" y="892810"/>
            <a:ext cx="1983740"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关注</a:t>
            </a:r>
            <a:r>
              <a:rPr lang="zh-CN" altLang="en-US" sz="2800" b="1" dirty="0">
                <a:solidFill>
                  <a:schemeClr val="bg1"/>
                </a:solidFill>
                <a:latin typeface="微软雅黑" panose="020B0503020204020204" pitchFamily="34" charset="-122"/>
                <a:ea typeface="微软雅黑" panose="020B0503020204020204" pitchFamily="34" charset="-122"/>
              </a:rPr>
              <a:t>对象</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3ACD1EC8-6F57-41A7-99F1-FEDB2874BA2B}" type="slidenum">
              <a:rPr lang="zh-CN" altLang="en-US" smtClean="0"/>
            </a:fld>
            <a:endParaRPr lang="zh-CN" altLang="en-US"/>
          </a:p>
        </p:txBody>
      </p:sp>
      <p:sp>
        <p:nvSpPr>
          <p:cNvPr id="7" name="圆角矩形 2"/>
          <p:cNvSpPr/>
          <p:nvPr>
            <p:custDataLst>
              <p:tags r:id="rId1"/>
            </p:custDataLst>
          </p:nvPr>
        </p:nvSpPr>
        <p:spPr>
          <a:xfrm>
            <a:off x="482600" y="2712085"/>
            <a:ext cx="11214100" cy="339979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b="1">
                <a:solidFill>
                  <a:schemeClr val="tx1"/>
                </a:solidFill>
              </a:rPr>
              <a:t>故意而不易察觉的内容</a:t>
            </a:r>
            <a:r>
              <a:rPr kumimoji="1" lang="zh-CN" altLang="en-US" sz="2400" b="1">
                <a:solidFill>
                  <a:schemeClr val="tx1"/>
                </a:solidFill>
              </a:rPr>
              <a:t>扰动会导致文本排序</a:t>
            </a:r>
            <a:r>
              <a:rPr kumimoji="1" lang="zh-CN" altLang="en-US" sz="2400" b="1">
                <a:solidFill>
                  <a:schemeClr val="tx1"/>
                </a:solidFill>
              </a:rPr>
              <a:t>灾难性的混乱；</a:t>
            </a:r>
            <a:endParaRPr kumimoji="1" lang="zh-CN" altLang="en-US" sz="2400" b="1">
              <a:solidFill>
                <a:schemeClr val="tx1"/>
              </a:solidFill>
            </a:endParaRPr>
          </a:p>
          <a:p>
            <a:pPr algn="ctr"/>
            <a:r>
              <a:rPr kumimoji="1" lang="zh-CN" altLang="en-US" sz="2400" b="1">
                <a:solidFill>
                  <a:schemeClr val="tx1"/>
                </a:solidFill>
              </a:rPr>
              <a:t>相关研究主要集中在基于</a:t>
            </a:r>
            <a:r>
              <a:rPr kumimoji="1" lang="en-US" altLang="zh-CN" sz="2400" b="1">
                <a:solidFill>
                  <a:schemeClr val="tx1"/>
                </a:solidFill>
              </a:rPr>
              <a:t>DNN</a:t>
            </a:r>
            <a:r>
              <a:rPr kumimoji="1" lang="zh-CN" altLang="en-US" sz="2400" b="1">
                <a:solidFill>
                  <a:schemeClr val="tx1"/>
                </a:solidFill>
              </a:rPr>
              <a:t>的图像排名系统上，文本类</a:t>
            </a:r>
            <a:r>
              <a:rPr kumimoji="1" lang="zh-CN" altLang="en-US" sz="2400" b="1">
                <a:solidFill>
                  <a:schemeClr val="tx1"/>
                </a:solidFill>
              </a:rPr>
              <a:t>很少；</a:t>
            </a:r>
            <a:endParaRPr kumimoji="1" lang="zh-CN" altLang="en-US" sz="2400" b="1">
              <a:solidFill>
                <a:schemeClr val="tx1"/>
              </a:solidFill>
            </a:endParaRPr>
          </a:p>
          <a:p>
            <a:pPr algn="ctr"/>
            <a:endParaRPr kumimoji="1" lang="zh-CN" altLang="en-US" sz="2400" b="1">
              <a:solidFill>
                <a:schemeClr val="tx1"/>
              </a:solidFill>
            </a:endParaRPr>
          </a:p>
          <a:p>
            <a:pPr algn="ctr"/>
            <a:r>
              <a:rPr kumimoji="1" lang="zh-CN" altLang="en-US" sz="2400" b="1">
                <a:solidFill>
                  <a:schemeClr val="tx1"/>
                </a:solidFill>
                <a:sym typeface="+mn-ea"/>
              </a:rPr>
              <a:t>此前的方案基本都是基于白盒的攻击</a:t>
            </a:r>
            <a:endParaRPr kumimoji="1" lang="zh-CN" altLang="en-US" sz="2400" b="1">
              <a:solidFill>
                <a:schemeClr val="tx1"/>
              </a:solidFill>
            </a:endParaRPr>
          </a:p>
          <a:p>
            <a:pPr algn="ctr"/>
            <a:r>
              <a:rPr kumimoji="1" lang="zh-CN" altLang="en-US" sz="2400" b="1">
                <a:solidFill>
                  <a:schemeClr val="tx1"/>
                </a:solidFill>
              </a:rPr>
              <a:t>但现实世界中文本排名系统都禁止系统的白盒访问；</a:t>
            </a:r>
            <a:endParaRPr kumimoji="1" lang="zh-CN" altLang="en-US" sz="2400" b="1">
              <a:solidFill>
                <a:schemeClr val="tx1"/>
              </a:solidFill>
            </a:endParaRPr>
          </a:p>
        </p:txBody>
      </p:sp>
      <p:sp>
        <p:nvSpPr>
          <p:cNvPr id="8" name="对角圆角矩形 80"/>
          <p:cNvSpPr/>
          <p:nvPr>
            <p:custDataLst>
              <p:tags r:id="rId2"/>
            </p:custDataLst>
          </p:nvPr>
        </p:nvSpPr>
        <p:spPr>
          <a:xfrm>
            <a:off x="730074" y="2440108"/>
            <a:ext cx="13572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难点</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项目背景</a:t>
            </a:r>
            <a:endParaRPr lang="zh-CN" altLang="en-US"/>
          </a:p>
        </p:txBody>
      </p:sp>
      <p:sp>
        <p:nvSpPr>
          <p:cNvPr id="3" name="直角三角形 2"/>
          <p:cNvSpPr/>
          <p:nvPr/>
        </p:nvSpPr>
        <p:spPr>
          <a:xfrm>
            <a:off x="2087328" y="892613"/>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482600" y="1164590"/>
            <a:ext cx="11369040" cy="519493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fontAlgn="auto">
              <a:lnSpc>
                <a:spcPct val="150000"/>
              </a:lnSpc>
              <a:buFont typeface="Arial" panose="020B0604020202020204" pitchFamily="34" charset="0"/>
              <a:buChar char="•"/>
            </a:pPr>
            <a:r>
              <a:rPr kumimoji="1" lang="zh-CN" altLang="en-US" sz="2400" b="1">
                <a:solidFill>
                  <a:schemeClr val="tx1"/>
                </a:solidFill>
              </a:rPr>
              <a:t>经典文本排名模型</a:t>
            </a:r>
            <a:endParaRPr kumimoji="1" lang="en-US" altLang="zh-CN" sz="2400" b="1">
              <a:solidFill>
                <a:schemeClr val="tx1"/>
              </a:solidFill>
            </a:endParaRPr>
          </a:p>
          <a:p>
            <a:pPr indent="457200" algn="l" fontAlgn="auto">
              <a:lnSpc>
                <a:spcPct val="150000"/>
              </a:lnSpc>
              <a:buFont typeface="Arial" panose="020B0604020202020204" pitchFamily="34" charset="0"/>
              <a:buNone/>
            </a:pPr>
            <a:r>
              <a:rPr kumimoji="1" lang="en-US" altLang="zh-CN" sz="2400" b="1">
                <a:solidFill>
                  <a:schemeClr val="tx1"/>
                </a:solidFill>
              </a:rPr>
              <a:t>依靠使用词袋框架的查询和文档文本之间的精确术语匹配，如布尔检索和BM25。</a:t>
            </a:r>
            <a:endParaRPr kumimoji="1" lang="en-US" altLang="zh-CN" sz="2400" b="1">
              <a:solidFill>
                <a:schemeClr val="tx1"/>
              </a:solidFill>
            </a:endParaRPr>
          </a:p>
          <a:p>
            <a:pPr indent="457200" algn="l" fontAlgn="auto">
              <a:lnSpc>
                <a:spcPct val="150000"/>
              </a:lnSpc>
              <a:buFont typeface="Arial" panose="020B0604020202020204" pitchFamily="34" charset="0"/>
              <a:buNone/>
            </a:pPr>
            <a:endParaRPr kumimoji="1" lang="en-US" altLang="zh-CN" sz="2400" b="1">
              <a:solidFill>
                <a:schemeClr val="tx1"/>
              </a:solidFill>
            </a:endParaRPr>
          </a:p>
          <a:p>
            <a:pPr marL="342900" indent="-342900" algn="l" fontAlgn="auto">
              <a:lnSpc>
                <a:spcPct val="150000"/>
              </a:lnSpc>
              <a:buFont typeface="Arial" panose="020B0604020202020204" pitchFamily="34" charset="0"/>
              <a:buChar char="•"/>
            </a:pPr>
            <a:r>
              <a:rPr kumimoji="1" lang="zh-CN" altLang="en-US" sz="2400" b="1">
                <a:solidFill>
                  <a:schemeClr val="tx1"/>
                </a:solidFill>
              </a:rPr>
              <a:t>新兴文本排名模型</a:t>
            </a:r>
            <a:endParaRPr kumimoji="1" lang="zh-CN" altLang="en-US" sz="2400" b="1">
              <a:solidFill>
                <a:schemeClr val="tx1"/>
              </a:solidFill>
            </a:endParaRPr>
          </a:p>
          <a:p>
            <a:pPr lvl="1" indent="0" algn="l" fontAlgn="auto">
              <a:lnSpc>
                <a:spcPct val="150000"/>
              </a:lnSpc>
              <a:buFont typeface="Arial" panose="020B0604020202020204" pitchFamily="34" charset="0"/>
              <a:buNone/>
            </a:pPr>
            <a:r>
              <a:rPr kumimoji="1" lang="zh-CN" altLang="en-US" sz="2400" b="1">
                <a:solidFill>
                  <a:schemeClr val="tx1"/>
                </a:solidFill>
                <a:sym typeface="+mn-ea"/>
              </a:rPr>
              <a:t>与神经网络相结合，产生软匹配分数。这些神经排序模型通常可分为三类：</a:t>
            </a:r>
            <a:endParaRPr kumimoji="1" lang="zh-CN" altLang="en-US" sz="2400" b="1">
              <a:solidFill>
                <a:schemeClr val="tx1"/>
              </a:solidFill>
            </a:endParaRPr>
          </a:p>
          <a:p>
            <a:pPr lvl="1" indent="0" algn="l" fontAlgn="auto">
              <a:lnSpc>
                <a:spcPct val="150000"/>
              </a:lnSpc>
              <a:buFont typeface="Arial" panose="020B0604020202020204" pitchFamily="34" charset="0"/>
              <a:buNone/>
            </a:pPr>
            <a:r>
              <a:rPr kumimoji="1" lang="zh-CN" altLang="en-US" sz="2400" b="1">
                <a:solidFill>
                  <a:schemeClr val="tx1"/>
                </a:solidFill>
                <a:sym typeface="+mn-ea"/>
              </a:rPr>
              <a:t>基于表示的模型、基于交互的模型和混合模型；</a:t>
            </a:r>
            <a:endParaRPr kumimoji="1" lang="zh-CN" altLang="en-US" sz="2400" b="1">
              <a:solidFill>
                <a:schemeClr val="tx1"/>
              </a:solidFill>
            </a:endParaRPr>
          </a:p>
          <a:p>
            <a:pPr lvl="1" indent="0" algn="l" fontAlgn="auto">
              <a:lnSpc>
                <a:spcPct val="150000"/>
              </a:lnSpc>
              <a:buFont typeface="Arial" panose="020B0604020202020204" pitchFamily="34" charset="0"/>
              <a:buNone/>
            </a:pPr>
            <a:r>
              <a:rPr kumimoji="1" lang="zh-CN" altLang="en-US" sz="2400" b="1">
                <a:solidFill>
                  <a:schemeClr val="tx1"/>
                </a:solidFill>
                <a:sym typeface="+mn-ea"/>
              </a:rPr>
              <a:t>以BERT为代表的用语言模型目标预先训练的深度转换模型；</a:t>
            </a:r>
            <a:endParaRPr kumimoji="1" lang="zh-CN" altLang="en-US" sz="2400" b="1">
              <a:solidFill>
                <a:schemeClr val="tx1"/>
              </a:solidFill>
              <a:sym typeface="+mn-ea"/>
            </a:endParaRPr>
          </a:p>
          <a:p>
            <a:pPr lvl="1" indent="0" algn="l" fontAlgn="auto">
              <a:lnSpc>
                <a:spcPct val="150000"/>
              </a:lnSpc>
              <a:buFont typeface="Arial" panose="020B0604020202020204" pitchFamily="34" charset="0"/>
              <a:buNone/>
            </a:pPr>
            <a:endParaRPr kumimoji="1" lang="zh-CN" altLang="en-US" sz="2400" b="1">
              <a:solidFill>
                <a:schemeClr val="tx1"/>
              </a:solidFill>
            </a:endParaRPr>
          </a:p>
        </p:txBody>
      </p:sp>
      <p:sp>
        <p:nvSpPr>
          <p:cNvPr id="5" name="对角圆角矩形 80"/>
          <p:cNvSpPr/>
          <p:nvPr/>
        </p:nvSpPr>
        <p:spPr>
          <a:xfrm>
            <a:off x="730250" y="892810"/>
            <a:ext cx="3498850"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神经文本排行</a:t>
            </a:r>
            <a:r>
              <a:rPr lang="zh-CN" altLang="en-US" sz="2800" b="1" dirty="0">
                <a:solidFill>
                  <a:schemeClr val="bg1"/>
                </a:solidFill>
                <a:latin typeface="微软雅黑" panose="020B0503020204020204" pitchFamily="34" charset="-122"/>
                <a:ea typeface="微软雅黑" panose="020B0503020204020204" pitchFamily="34" charset="-122"/>
              </a:rPr>
              <a:t>模型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3ACD1EC8-6F57-41A7-99F1-FEDB2874BA2B}"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威胁模型</a:t>
            </a:r>
            <a:endParaRPr lang="zh-CN" altLang="en-US"/>
          </a:p>
        </p:txBody>
      </p:sp>
      <p:sp>
        <p:nvSpPr>
          <p:cNvPr id="3" name="直角三角形 2"/>
          <p:cNvSpPr/>
          <p:nvPr/>
        </p:nvSpPr>
        <p:spPr>
          <a:xfrm>
            <a:off x="2646128" y="881324"/>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482600" y="1153160"/>
            <a:ext cx="11214100" cy="135318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a:solidFill>
                  <a:schemeClr val="tx1"/>
                </a:solidFill>
              </a:rPr>
              <a:t>旨在找到一个优化的对抗性触发器（文本片段），从而导致故意的排名混乱</a:t>
            </a:r>
            <a:endParaRPr kumimoji="1" lang="zh-CN" altLang="en-US" sz="2400" b="1">
              <a:solidFill>
                <a:schemeClr val="tx1"/>
              </a:solidFill>
            </a:endParaRPr>
          </a:p>
          <a:p>
            <a:pPr algn="ctr"/>
            <a:r>
              <a:rPr kumimoji="1" lang="zh-CN" altLang="en-US" sz="2400" b="1">
                <a:solidFill>
                  <a:schemeClr val="tx1"/>
                </a:solidFill>
              </a:rPr>
              <a:t>避免荒谬性，保持与原始文段的一致</a:t>
            </a:r>
            <a:r>
              <a:rPr kumimoji="1" lang="zh-CN" altLang="en-US" sz="2400" b="1">
                <a:solidFill>
                  <a:schemeClr val="tx1"/>
                </a:solidFill>
              </a:rPr>
              <a:t>性。</a:t>
            </a:r>
            <a:endParaRPr kumimoji="1" lang="zh-CN" altLang="en-US" sz="2400" b="1">
              <a:solidFill>
                <a:schemeClr val="tx1"/>
              </a:solidFill>
            </a:endParaRPr>
          </a:p>
        </p:txBody>
      </p:sp>
      <p:sp>
        <p:nvSpPr>
          <p:cNvPr id="5" name="对角圆角矩形 80"/>
          <p:cNvSpPr/>
          <p:nvPr/>
        </p:nvSpPr>
        <p:spPr>
          <a:xfrm>
            <a:off x="730070" y="881324"/>
            <a:ext cx="1916058"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攻击</a:t>
            </a:r>
            <a:r>
              <a:rPr lang="zh-CN" altLang="en-US" sz="2800" b="1" dirty="0">
                <a:solidFill>
                  <a:schemeClr val="bg1"/>
                </a:solidFill>
                <a:latin typeface="微软雅黑" panose="020B0503020204020204" pitchFamily="34" charset="-122"/>
                <a:ea typeface="微软雅黑" panose="020B0503020204020204" pitchFamily="34" charset="-122"/>
              </a:rPr>
              <a:t>目标</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3ACD1EC8-6F57-41A7-99F1-FEDB2874BA2B}" type="slidenum">
              <a:rPr lang="zh-CN" altLang="en-US" smtClean="0"/>
            </a:fld>
            <a:endParaRPr lang="zh-CN" altLang="en-US"/>
          </a:p>
        </p:txBody>
      </p:sp>
      <p:sp>
        <p:nvSpPr>
          <p:cNvPr id="7" name="直角三角形 6"/>
          <p:cNvSpPr/>
          <p:nvPr>
            <p:custDataLst>
              <p:tags r:id="rId1"/>
            </p:custDataLst>
          </p:nvPr>
        </p:nvSpPr>
        <p:spPr>
          <a:xfrm>
            <a:off x="3484963" y="2668214"/>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8" name="圆角矩形 2"/>
          <p:cNvSpPr/>
          <p:nvPr>
            <p:custDataLst>
              <p:tags r:id="rId2"/>
            </p:custDataLst>
          </p:nvPr>
        </p:nvSpPr>
        <p:spPr>
          <a:xfrm>
            <a:off x="482600" y="2940050"/>
            <a:ext cx="11214100" cy="170751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b="1">
                <a:solidFill>
                  <a:schemeClr val="tx1"/>
                </a:solidFill>
              </a:rPr>
              <a:t>对目标模型架构、训练数据和得分函数一无所知。</a:t>
            </a:r>
            <a:endParaRPr kumimoji="1" lang="zh-CN" altLang="en-US" sz="2400" b="1">
              <a:solidFill>
                <a:schemeClr val="tx1"/>
              </a:solidFill>
            </a:endParaRPr>
          </a:p>
          <a:p>
            <a:pPr algn="ctr"/>
            <a:r>
              <a:rPr kumimoji="1" lang="zh-CN" altLang="en-US" sz="2400" b="1">
                <a:solidFill>
                  <a:schemeClr val="tx1"/>
                </a:solidFill>
              </a:rPr>
              <a:t>访问排名结果列表、由目标受害者模型与查询生成的</a:t>
            </a:r>
            <a:r>
              <a:rPr kumimoji="1" lang="zh-CN" altLang="en-US" sz="2400" b="1">
                <a:solidFill>
                  <a:schemeClr val="tx1"/>
                </a:solidFill>
              </a:rPr>
              <a:t>模型是威胁模型中假设能力。</a:t>
            </a:r>
            <a:endParaRPr kumimoji="1" lang="zh-CN" altLang="en-US" sz="2400" b="1">
              <a:solidFill>
                <a:schemeClr val="tx1"/>
              </a:solidFill>
            </a:endParaRPr>
          </a:p>
        </p:txBody>
      </p:sp>
      <p:sp>
        <p:nvSpPr>
          <p:cNvPr id="9" name="对角圆角矩形 80"/>
          <p:cNvSpPr/>
          <p:nvPr>
            <p:custDataLst>
              <p:tags r:id="rId3"/>
            </p:custDataLst>
          </p:nvPr>
        </p:nvSpPr>
        <p:spPr>
          <a:xfrm>
            <a:off x="730250" y="2668270"/>
            <a:ext cx="2753995"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被攻击者</a:t>
            </a:r>
            <a:r>
              <a:rPr lang="zh-CN" altLang="en-US" sz="2800" b="1" dirty="0">
                <a:solidFill>
                  <a:schemeClr val="bg1"/>
                </a:solidFill>
                <a:latin typeface="微软雅黑" panose="020B0503020204020204" pitchFamily="34" charset="-122"/>
                <a:ea typeface="微软雅黑" panose="020B0503020204020204" pitchFamily="34" charset="-122"/>
              </a:rPr>
              <a:t>能力</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6" name="直角三角形 15"/>
          <p:cNvSpPr/>
          <p:nvPr>
            <p:custDataLst>
              <p:tags r:id="rId4"/>
            </p:custDataLst>
          </p:nvPr>
        </p:nvSpPr>
        <p:spPr>
          <a:xfrm>
            <a:off x="2646128" y="4820864"/>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7" name="圆角矩形 2"/>
          <p:cNvSpPr/>
          <p:nvPr>
            <p:custDataLst>
              <p:tags r:id="rId5"/>
            </p:custDataLst>
          </p:nvPr>
        </p:nvSpPr>
        <p:spPr>
          <a:xfrm>
            <a:off x="482600" y="5092700"/>
            <a:ext cx="11214100" cy="119570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b="1">
                <a:solidFill>
                  <a:schemeClr val="tx1"/>
                </a:solidFill>
              </a:rPr>
              <a:t>数据集上微调的BERT基础和MiniLML-12作为代表的通道排名模型。</a:t>
            </a:r>
            <a:endParaRPr kumimoji="1" lang="zh-CN" altLang="en-US" sz="2400" b="1">
              <a:solidFill>
                <a:schemeClr val="tx1"/>
              </a:solidFill>
            </a:endParaRPr>
          </a:p>
        </p:txBody>
      </p:sp>
      <p:sp>
        <p:nvSpPr>
          <p:cNvPr id="18" name="对角圆角矩形 80"/>
          <p:cNvSpPr/>
          <p:nvPr>
            <p:custDataLst>
              <p:tags r:id="rId6"/>
            </p:custDataLst>
          </p:nvPr>
        </p:nvSpPr>
        <p:spPr>
          <a:xfrm>
            <a:off x="730070" y="4820864"/>
            <a:ext cx="1916058"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攻击</a:t>
            </a:r>
            <a:r>
              <a:rPr lang="zh-CN" altLang="en-US" sz="2800" b="1" dirty="0">
                <a:solidFill>
                  <a:schemeClr val="bg1"/>
                </a:solidFill>
                <a:latin typeface="微软雅黑" panose="020B0503020204020204" pitchFamily="34" charset="-122"/>
                <a:ea typeface="微软雅黑" panose="020B0503020204020204" pitchFamily="34" charset="-122"/>
              </a:rPr>
              <a:t>模型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关键技术</a:t>
            </a:r>
            <a:endParaRPr lang="zh-CN" altLang="en-US" dirty="0">
              <a:latin typeface="微软雅黑" panose="020B0503020204020204" pitchFamily="34" charset="-122"/>
              <a:ea typeface="微软雅黑" panose="020B0503020204020204" pitchFamily="34" charset="-122"/>
              <a:sym typeface="+mn-ea"/>
            </a:endParaRPr>
          </a:p>
        </p:txBody>
      </p:sp>
      <p:sp>
        <p:nvSpPr>
          <p:cNvPr id="3" name="直角三角形 2"/>
          <p:cNvSpPr/>
          <p:nvPr/>
        </p:nvSpPr>
        <p:spPr>
          <a:xfrm>
            <a:off x="3085465" y="1043940"/>
            <a:ext cx="80645" cy="543560"/>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7" name="圆角矩形 2"/>
          <p:cNvSpPr/>
          <p:nvPr/>
        </p:nvSpPr>
        <p:spPr>
          <a:xfrm>
            <a:off x="482600" y="1360170"/>
            <a:ext cx="11214100" cy="487553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fontAlgn="auto">
              <a:lnSpc>
                <a:spcPct val="150000"/>
              </a:lnSpc>
              <a:buFont typeface="Arial" panose="020B0604020202020204" pitchFamily="34" charset="0"/>
              <a:buChar char="•"/>
            </a:pPr>
            <a:endParaRPr kumimoji="1" lang="zh-CN" altLang="en-US" b="1">
              <a:solidFill>
                <a:schemeClr val="tx1"/>
              </a:solidFill>
            </a:endParaRPr>
          </a:p>
        </p:txBody>
      </p:sp>
      <p:sp>
        <p:nvSpPr>
          <p:cNvPr id="8" name="对角圆角矩形 80"/>
          <p:cNvSpPr/>
          <p:nvPr/>
        </p:nvSpPr>
        <p:spPr>
          <a:xfrm>
            <a:off x="1071880" y="1043940"/>
            <a:ext cx="2013585"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概述</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rcRect l="2258" t="2574" b="9828"/>
          <a:stretch>
            <a:fillRect/>
          </a:stretch>
        </p:blipFill>
        <p:spPr>
          <a:xfrm>
            <a:off x="3236595" y="1528445"/>
            <a:ext cx="8409940" cy="4538980"/>
          </a:xfrm>
          <a:prstGeom prst="rect">
            <a:avLst/>
          </a:prstGeom>
        </p:spPr>
      </p:pic>
      <p:sp>
        <p:nvSpPr>
          <p:cNvPr id="5" name="矩形 4"/>
          <p:cNvSpPr/>
          <p:nvPr/>
        </p:nvSpPr>
        <p:spPr>
          <a:xfrm>
            <a:off x="887095" y="2087245"/>
            <a:ext cx="2002790" cy="877570"/>
          </a:xfrm>
          <a:prstGeom prst="rect">
            <a:avLst/>
          </a:prstGeom>
          <a:ln w="38100">
            <a:solidFill>
              <a:srgbClr val="004098"/>
            </a:solidFill>
          </a:ln>
        </p:spPr>
        <p:style>
          <a:lnRef idx="2">
            <a:schemeClr val="accent6"/>
          </a:lnRef>
          <a:fillRef idx="1">
            <a:schemeClr val="lt1"/>
          </a:fillRef>
          <a:effectRef idx="0">
            <a:schemeClr val="accent6"/>
          </a:effectRef>
          <a:fontRef idx="minor">
            <a:schemeClr val="dk1"/>
          </a:fontRef>
        </p:style>
        <p:txBody>
          <a:bodyPr rtlCol="0" anchor="ctr"/>
          <a:p>
            <a:pPr algn="ctr">
              <a:lnSpc>
                <a:spcPct val="90000"/>
              </a:lnSpc>
              <a:buClrTx/>
              <a:buSzTx/>
              <a:buFontTx/>
            </a:pPr>
            <a:r>
              <a:rPr lang="zh-CN" altLang="en-US" sz="2000" b="1" dirty="0">
                <a:solidFill>
                  <a:schemeClr val="tx1"/>
                </a:solidFill>
                <a:latin typeface="微软雅黑" panose="020B0503020204020204" pitchFamily="34" charset="-122"/>
                <a:ea typeface="微软雅黑" panose="020B0503020204020204" pitchFamily="34" charset="-122"/>
                <a:cs typeface="+mj-cs"/>
              </a:rPr>
              <a:t>针对未知模型</a:t>
            </a:r>
            <a:endParaRPr lang="zh-CN" altLang="en-US" sz="2000" b="1" dirty="0">
              <a:solidFill>
                <a:schemeClr val="tx1"/>
              </a:solidFill>
              <a:latin typeface="微软雅黑" panose="020B0503020204020204" pitchFamily="34" charset="-122"/>
              <a:ea typeface="微软雅黑" panose="020B0503020204020204" pitchFamily="34" charset="-122"/>
              <a:cs typeface="+mj-cs"/>
            </a:endParaRPr>
          </a:p>
          <a:p>
            <a:pPr algn="ctr">
              <a:lnSpc>
                <a:spcPct val="90000"/>
              </a:lnSpc>
              <a:buClrTx/>
              <a:buSzTx/>
              <a:buFontTx/>
            </a:pPr>
            <a:r>
              <a:rPr lang="zh-CN" altLang="en-US" sz="2000" b="1" dirty="0">
                <a:solidFill>
                  <a:schemeClr val="tx1"/>
                </a:solidFill>
                <a:latin typeface="微软雅黑" panose="020B0503020204020204" pitchFamily="34" charset="-122"/>
                <a:ea typeface="微软雅黑" panose="020B0503020204020204" pitchFamily="34" charset="-122"/>
                <a:cs typeface="+mj-cs"/>
              </a:rPr>
              <a:t>黑盒模拟</a:t>
            </a:r>
            <a:endParaRPr lang="zh-CN" altLang="en-US" sz="2000" b="1" dirty="0">
              <a:solidFill>
                <a:schemeClr val="tx1"/>
              </a:solidFill>
              <a:latin typeface="微软雅黑" panose="020B0503020204020204" pitchFamily="34" charset="-122"/>
              <a:ea typeface="微软雅黑" panose="020B0503020204020204" pitchFamily="34" charset="-122"/>
              <a:cs typeface="+mj-cs"/>
            </a:endParaRPr>
          </a:p>
        </p:txBody>
      </p:sp>
      <p:sp>
        <p:nvSpPr>
          <p:cNvPr id="9" name="矩形 8"/>
          <p:cNvSpPr/>
          <p:nvPr>
            <p:custDataLst>
              <p:tags r:id="rId3"/>
            </p:custDataLst>
          </p:nvPr>
        </p:nvSpPr>
        <p:spPr>
          <a:xfrm>
            <a:off x="887095" y="3359150"/>
            <a:ext cx="2002790" cy="1059815"/>
          </a:xfrm>
          <a:prstGeom prst="rect">
            <a:avLst/>
          </a:prstGeom>
          <a:ln w="38100">
            <a:solidFill>
              <a:srgbClr val="004098"/>
            </a:solidFill>
          </a:ln>
        </p:spPr>
        <p:style>
          <a:lnRef idx="2">
            <a:schemeClr val="accent6"/>
          </a:lnRef>
          <a:fillRef idx="1">
            <a:schemeClr val="lt1"/>
          </a:fillRef>
          <a:effectRef idx="0">
            <a:schemeClr val="accent6"/>
          </a:effectRef>
          <a:fontRef idx="minor">
            <a:schemeClr val="dk1"/>
          </a:fontRef>
        </p:style>
        <p:txBody>
          <a:bodyPr rtlCol="0" anchor="ctr"/>
          <a:p>
            <a:pPr algn="ctr">
              <a:lnSpc>
                <a:spcPct val="90000"/>
              </a:lnSpc>
              <a:buClrTx/>
              <a:buSzTx/>
              <a:buFontTx/>
            </a:pPr>
            <a:r>
              <a:rPr lang="zh-CN" altLang="en-US" sz="2000" b="1" dirty="0">
                <a:solidFill>
                  <a:schemeClr val="tx1"/>
                </a:solidFill>
                <a:latin typeface="微软雅黑" panose="020B0503020204020204" pitchFamily="34" charset="-122"/>
                <a:ea typeface="微软雅黑" panose="020B0503020204020204" pitchFamily="34" charset="-122"/>
                <a:cs typeface="+mj-cs"/>
              </a:rPr>
              <a:t>基于</a:t>
            </a:r>
            <a:r>
              <a:rPr lang="en-US" altLang="zh-CN" sz="2000" b="1" dirty="0">
                <a:solidFill>
                  <a:schemeClr val="tx1"/>
                </a:solidFill>
                <a:latin typeface="微软雅黑" panose="020B0503020204020204" pitchFamily="34" charset="-122"/>
                <a:ea typeface="微软雅黑" panose="020B0503020204020204" pitchFamily="34" charset="-122"/>
                <a:cs typeface="+mj-cs"/>
              </a:rPr>
              <a:t>NSP</a:t>
            </a:r>
            <a:r>
              <a:rPr lang="zh-CN" altLang="en-US" sz="2000" b="1" dirty="0">
                <a:solidFill>
                  <a:schemeClr val="tx1"/>
                </a:solidFill>
                <a:latin typeface="微软雅黑" panose="020B0503020204020204" pitchFamily="34" charset="-122"/>
                <a:ea typeface="微软雅黑" panose="020B0503020204020204" pitchFamily="34" charset="-122"/>
                <a:cs typeface="+mj-cs"/>
              </a:rPr>
              <a:t>、流利性约束等生成</a:t>
            </a:r>
            <a:r>
              <a:rPr lang="en-US" altLang="zh-CN" sz="2000" b="1" dirty="0">
                <a:solidFill>
                  <a:schemeClr val="tx1"/>
                </a:solidFill>
                <a:latin typeface="微软雅黑" panose="020B0503020204020204" pitchFamily="34" charset="-122"/>
                <a:ea typeface="微软雅黑" panose="020B0503020204020204" pitchFamily="34" charset="-122"/>
                <a:cs typeface="+mj-cs"/>
              </a:rPr>
              <a:t>PAT</a:t>
            </a:r>
            <a:endParaRPr lang="en-US" altLang="zh-CN" sz="2000" b="1" dirty="0">
              <a:solidFill>
                <a:schemeClr val="tx1"/>
              </a:solidFill>
              <a:latin typeface="微软雅黑" panose="020B0503020204020204" pitchFamily="34" charset="-122"/>
              <a:ea typeface="微软雅黑" panose="020B0503020204020204" pitchFamily="34" charset="-122"/>
              <a:cs typeface="+mj-cs"/>
            </a:endParaRPr>
          </a:p>
        </p:txBody>
      </p:sp>
      <p:sp>
        <p:nvSpPr>
          <p:cNvPr id="10" name="矩形 9"/>
          <p:cNvSpPr/>
          <p:nvPr>
            <p:custDataLst>
              <p:tags r:id="rId4"/>
            </p:custDataLst>
          </p:nvPr>
        </p:nvSpPr>
        <p:spPr>
          <a:xfrm>
            <a:off x="887095" y="4931410"/>
            <a:ext cx="2002790" cy="877570"/>
          </a:xfrm>
          <a:prstGeom prst="rect">
            <a:avLst/>
          </a:prstGeom>
          <a:ln w="38100">
            <a:solidFill>
              <a:srgbClr val="004098"/>
            </a:solidFill>
          </a:ln>
        </p:spPr>
        <p:style>
          <a:lnRef idx="2">
            <a:schemeClr val="accent6"/>
          </a:lnRef>
          <a:fillRef idx="1">
            <a:schemeClr val="lt1"/>
          </a:fillRef>
          <a:effectRef idx="0">
            <a:schemeClr val="accent6"/>
          </a:effectRef>
          <a:fontRef idx="minor">
            <a:schemeClr val="dk1"/>
          </a:fontRef>
        </p:style>
        <p:txBody>
          <a:bodyPr rtlCol="0" anchor="ctr"/>
          <a:p>
            <a:pPr algn="ctr">
              <a:lnSpc>
                <a:spcPct val="90000"/>
              </a:lnSpc>
              <a:buClrTx/>
              <a:buSzTx/>
              <a:buFontTx/>
            </a:pPr>
            <a:r>
              <a:rPr lang="zh-CN" altLang="en-US" sz="2000" b="1" dirty="0">
                <a:solidFill>
                  <a:schemeClr val="tx1"/>
                </a:solidFill>
                <a:latin typeface="微软雅黑" panose="020B0503020204020204" pitchFamily="34" charset="-122"/>
                <a:ea typeface="微软雅黑" panose="020B0503020204020204" pitchFamily="34" charset="-122"/>
                <a:cs typeface="+mj-cs"/>
              </a:rPr>
              <a:t>应用</a:t>
            </a:r>
            <a:r>
              <a:rPr lang="en-US" altLang="zh-CN" sz="2000" b="1" dirty="0">
                <a:solidFill>
                  <a:schemeClr val="tx1"/>
                </a:solidFill>
                <a:latin typeface="微软雅黑" panose="020B0503020204020204" pitchFamily="34" charset="-122"/>
                <a:ea typeface="微软雅黑" panose="020B0503020204020204" pitchFamily="34" charset="-122"/>
                <a:cs typeface="+mj-cs"/>
              </a:rPr>
              <a:t>PAT</a:t>
            </a:r>
            <a:endParaRPr lang="zh-CN" altLang="en-US" sz="2000" b="1" dirty="0">
              <a:solidFill>
                <a:schemeClr val="tx1"/>
              </a:solidFill>
              <a:latin typeface="微软雅黑" panose="020B0503020204020204" pitchFamily="34" charset="-122"/>
              <a:ea typeface="微软雅黑" panose="020B0503020204020204" pitchFamily="34" charset="-122"/>
              <a:cs typeface="+mj-cs"/>
            </a:endParaRPr>
          </a:p>
          <a:p>
            <a:pPr algn="ctr">
              <a:lnSpc>
                <a:spcPct val="90000"/>
              </a:lnSpc>
              <a:buClrTx/>
              <a:buSzTx/>
              <a:buFontTx/>
            </a:pPr>
            <a:r>
              <a:rPr lang="zh-CN" altLang="en-US" sz="2000" b="1" dirty="0">
                <a:solidFill>
                  <a:schemeClr val="tx1"/>
                </a:solidFill>
                <a:latin typeface="微软雅黑" panose="020B0503020204020204" pitchFamily="34" charset="-122"/>
                <a:ea typeface="微软雅黑" panose="020B0503020204020204" pitchFamily="34" charset="-122"/>
                <a:cs typeface="+mj-cs"/>
              </a:rPr>
              <a:t>实施模型</a:t>
            </a:r>
            <a:r>
              <a:rPr lang="zh-CN" altLang="en-US" sz="2000" b="1" dirty="0">
                <a:solidFill>
                  <a:schemeClr val="tx1"/>
                </a:solidFill>
                <a:latin typeface="微软雅黑" panose="020B0503020204020204" pitchFamily="34" charset="-122"/>
                <a:ea typeface="微软雅黑" panose="020B0503020204020204" pitchFamily="34" charset="-122"/>
                <a:cs typeface="+mj-cs"/>
              </a:rPr>
              <a:t>攻击</a:t>
            </a:r>
            <a:endParaRPr lang="zh-CN" altLang="en-US" sz="2000" b="1" dirty="0">
              <a:solidFill>
                <a:schemeClr val="tx1"/>
              </a:solidFill>
              <a:latin typeface="微软雅黑" panose="020B0503020204020204" pitchFamily="34" charset="-122"/>
              <a:ea typeface="微软雅黑" panose="020B0503020204020204" pitchFamily="34" charset="-122"/>
              <a:cs typeface="+mj-cs"/>
            </a:endParaRPr>
          </a:p>
        </p:txBody>
      </p:sp>
      <p:cxnSp>
        <p:nvCxnSpPr>
          <p:cNvPr id="15" name="直接箭头连接符 14"/>
          <p:cNvCxnSpPr>
            <a:stCxn id="5" idx="2"/>
            <a:endCxn id="9" idx="0"/>
          </p:cNvCxnSpPr>
          <p:nvPr/>
        </p:nvCxnSpPr>
        <p:spPr>
          <a:xfrm>
            <a:off x="1888490" y="2964815"/>
            <a:ext cx="0" cy="394335"/>
          </a:xfrm>
          <a:prstGeom prst="straightConnector1">
            <a:avLst/>
          </a:prstGeom>
          <a:ln w="28575">
            <a:solidFill>
              <a:srgbClr val="004098"/>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2"/>
            <a:endCxn id="10" idx="0"/>
          </p:cNvCxnSpPr>
          <p:nvPr>
            <p:custDataLst>
              <p:tags r:id="rId5"/>
            </p:custDataLst>
          </p:nvPr>
        </p:nvCxnSpPr>
        <p:spPr>
          <a:xfrm>
            <a:off x="1888490" y="4418965"/>
            <a:ext cx="0" cy="512445"/>
          </a:xfrm>
          <a:prstGeom prst="straightConnector1">
            <a:avLst/>
          </a:prstGeom>
          <a:ln w="28575">
            <a:solidFill>
              <a:srgbClr val="004098"/>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关键技术</a:t>
            </a:r>
            <a:r>
              <a:rPr lang="en-US" altLang="zh-CN" dirty="0">
                <a:latin typeface="微软雅黑" panose="020B0503020204020204" pitchFamily="34" charset="-122"/>
                <a:ea typeface="微软雅黑" panose="020B0503020204020204" pitchFamily="34" charset="-122"/>
                <a:sym typeface="+mn-ea"/>
              </a:rPr>
              <a:t> - </a:t>
            </a:r>
            <a:r>
              <a:rPr lang="zh-CN" altLang="en-US" dirty="0">
                <a:latin typeface="微软雅黑" panose="020B0503020204020204" pitchFamily="34" charset="-122"/>
                <a:ea typeface="微软雅黑" panose="020B0503020204020204" pitchFamily="34" charset="-122"/>
                <a:sym typeface="+mn-ea"/>
              </a:rPr>
              <a:t>算法</a:t>
            </a:r>
            <a:endParaRPr lang="zh-CN" altLang="en-US" dirty="0">
              <a:latin typeface="微软雅黑" panose="020B0503020204020204" pitchFamily="34" charset="-122"/>
              <a:ea typeface="微软雅黑" panose="020B0503020204020204" pitchFamily="34" charset="-122"/>
              <a:sym typeface="+mn-ea"/>
            </a:endParaRPr>
          </a:p>
        </p:txBody>
      </p:sp>
      <p:sp>
        <p:nvSpPr>
          <p:cNvPr id="3" name="直角三角形 2"/>
          <p:cNvSpPr/>
          <p:nvPr/>
        </p:nvSpPr>
        <p:spPr>
          <a:xfrm>
            <a:off x="3085465" y="1043940"/>
            <a:ext cx="80645" cy="543560"/>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7" name="圆角矩形 2"/>
          <p:cNvSpPr/>
          <p:nvPr/>
        </p:nvSpPr>
        <p:spPr>
          <a:xfrm>
            <a:off x="482600" y="1360170"/>
            <a:ext cx="11214100" cy="502856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fontAlgn="auto">
              <a:lnSpc>
                <a:spcPct val="150000"/>
              </a:lnSpc>
              <a:buFont typeface="Arial" panose="020B0604020202020204" pitchFamily="34" charset="0"/>
              <a:buNone/>
            </a:pPr>
            <a:r>
              <a:rPr kumimoji="1" lang="zh-CN" altLang="en-US" b="1">
                <a:solidFill>
                  <a:schemeClr val="tx1"/>
                </a:solidFill>
              </a:rPr>
              <a:t>黑盒</a:t>
            </a:r>
            <a:r>
              <a:rPr kumimoji="1" lang="zh-CN" altLang="en-US" b="1">
                <a:solidFill>
                  <a:schemeClr val="tx1"/>
                </a:solidFill>
              </a:rPr>
              <a:t>模型模拟：</a:t>
            </a:r>
            <a:endParaRPr kumimoji="1" lang="zh-CN" altLang="en-US" b="1">
              <a:solidFill>
                <a:schemeClr val="tx1"/>
              </a:solidFill>
            </a:endParaRPr>
          </a:p>
          <a:p>
            <a:pPr marL="285750" indent="-285750" algn="l" fontAlgn="auto">
              <a:lnSpc>
                <a:spcPct val="150000"/>
              </a:lnSpc>
              <a:buFont typeface="Arial" panose="020B0604020202020204" pitchFamily="34" charset="0"/>
              <a:buChar char="•"/>
            </a:pPr>
            <a:r>
              <a:rPr kumimoji="1" lang="zh-CN" altLang="en-US" b="1">
                <a:solidFill>
                  <a:schemeClr val="tx1"/>
                </a:solidFill>
              </a:rPr>
              <a:t>通过查询黑盒受害者排名模型，从排名结果列表中对</a:t>
            </a:r>
            <a:r>
              <a:rPr kumimoji="1" lang="en-US" altLang="zh-CN" b="1">
                <a:solidFill>
                  <a:schemeClr val="tx1"/>
                </a:solidFill>
              </a:rPr>
              <a:t>topN</a:t>
            </a:r>
            <a:r>
              <a:rPr kumimoji="1" lang="zh-CN" altLang="en-US" b="1">
                <a:solidFill>
                  <a:schemeClr val="tx1"/>
                </a:solidFill>
              </a:rPr>
              <a:t>的</a:t>
            </a:r>
            <a:r>
              <a:rPr kumimoji="1" lang="en-US" altLang="zh-CN" b="1">
                <a:solidFill>
                  <a:schemeClr val="tx1"/>
                </a:solidFill>
              </a:rPr>
              <a:t>p</a:t>
            </a:r>
            <a:r>
              <a:rPr kumimoji="1" lang="zh-CN" altLang="en-US" b="1">
                <a:solidFill>
                  <a:schemeClr val="tx1"/>
                </a:solidFill>
              </a:rPr>
              <a:t>进行取样，得到</a:t>
            </a:r>
            <a:r>
              <a:rPr kumimoji="1" lang="en-US" altLang="zh-CN" b="1">
                <a:solidFill>
                  <a:schemeClr val="tx1"/>
                </a:solidFill>
              </a:rPr>
              <a:t>[q, p1, p2]</a:t>
            </a:r>
            <a:r>
              <a:rPr kumimoji="1" lang="zh-CN" altLang="en-US" b="1">
                <a:solidFill>
                  <a:schemeClr val="tx1"/>
                </a:solidFill>
              </a:rPr>
              <a:t>三元组，通过交换正通道和负通道来获得三元组的负标签，</a:t>
            </a:r>
            <a:r>
              <a:rPr kumimoji="1" lang="zh-CN" altLang="en-US" b="1">
                <a:solidFill>
                  <a:schemeClr val="tx1"/>
                </a:solidFill>
              </a:rPr>
              <a:t>以平衡标签分布；</a:t>
            </a:r>
            <a:endParaRPr kumimoji="1" lang="zh-CN" altLang="en-US" b="1">
              <a:solidFill>
                <a:schemeClr val="tx1"/>
              </a:solidFill>
            </a:endParaRPr>
          </a:p>
          <a:p>
            <a:pPr marL="285750" indent="-285750" algn="l" fontAlgn="auto">
              <a:lnSpc>
                <a:spcPct val="150000"/>
              </a:lnSpc>
              <a:buFont typeface="Arial" panose="020B0604020202020204" pitchFamily="34" charset="0"/>
              <a:buChar char="•"/>
            </a:pPr>
            <a:r>
              <a:rPr kumimoji="1" lang="zh-CN" altLang="en-US" b="1">
                <a:solidFill>
                  <a:schemeClr val="tx1"/>
                </a:solidFill>
              </a:rPr>
              <a:t>训练一个排序模仿模型，</a:t>
            </a:r>
            <a:r>
              <a:rPr kumimoji="1" lang="zh-CN" altLang="en-US" b="1">
                <a:solidFill>
                  <a:schemeClr val="tx1"/>
                </a:solidFill>
              </a:rPr>
              <a:t>它采用成对编码器架构，即成对BERT，两个</a:t>
            </a:r>
            <a:r>
              <a:rPr kumimoji="1" lang="en-US" altLang="zh-CN" b="1">
                <a:solidFill>
                  <a:schemeClr val="tx1"/>
                </a:solidFill>
              </a:rPr>
              <a:t>BERT</a:t>
            </a:r>
            <a:r>
              <a:rPr kumimoji="1" lang="zh-CN" altLang="en-US" b="1">
                <a:solidFill>
                  <a:schemeClr val="tx1"/>
                </a:solidFill>
              </a:rPr>
              <a:t>的</a:t>
            </a:r>
            <a:r>
              <a:rPr kumimoji="1" lang="zh-CN" altLang="en-US" b="1">
                <a:solidFill>
                  <a:schemeClr val="tx1"/>
                </a:solidFill>
              </a:rPr>
              <a:t>级联；</a:t>
            </a:r>
            <a:endParaRPr kumimoji="1" lang="zh-CN" altLang="en-US" b="1">
              <a:solidFill>
                <a:schemeClr val="tx1"/>
              </a:solidFill>
            </a:endParaRPr>
          </a:p>
          <a:p>
            <a:pPr marL="285750" indent="-285750" algn="l" fontAlgn="auto">
              <a:lnSpc>
                <a:spcPct val="150000"/>
              </a:lnSpc>
              <a:buFont typeface="Arial" panose="020B0604020202020204" pitchFamily="34" charset="0"/>
              <a:buChar char="•"/>
            </a:pPr>
            <a:r>
              <a:rPr kumimoji="1" lang="en-US" altLang="zh-CN" b="1">
                <a:solidFill>
                  <a:schemeClr val="tx1"/>
                </a:solidFill>
              </a:rPr>
              <a:t>s</a:t>
            </a:r>
            <a:r>
              <a:rPr kumimoji="1" lang="zh-CN" altLang="en-US" b="1">
                <a:solidFill>
                  <a:schemeClr val="tx1"/>
                </a:solidFill>
              </a:rPr>
              <a:t>作为该段落相对于该查询的分数。请求和一对段落由[SEP][CLS]令牌连接为输入，由如下公式计算得分</a:t>
            </a:r>
            <a:endParaRPr kumimoji="1" lang="zh-CN" altLang="en-US" b="1">
              <a:solidFill>
                <a:schemeClr val="tx1"/>
              </a:solidFill>
            </a:endParaRPr>
          </a:p>
          <a:p>
            <a:pPr marL="285750" indent="-285750" algn="l" fontAlgn="auto">
              <a:lnSpc>
                <a:spcPct val="150000"/>
              </a:lnSpc>
              <a:buFont typeface="Arial" panose="020B0604020202020204" pitchFamily="34" charset="0"/>
              <a:buChar char="•"/>
            </a:pPr>
            <a:endParaRPr kumimoji="1" lang="zh-CN" altLang="en-US" b="1">
              <a:solidFill>
                <a:schemeClr val="tx1"/>
              </a:solidFill>
            </a:endParaRPr>
          </a:p>
          <a:p>
            <a:pPr marL="285750" indent="-285750" algn="l" fontAlgn="auto">
              <a:lnSpc>
                <a:spcPct val="150000"/>
              </a:lnSpc>
              <a:buFont typeface="Arial" panose="020B0604020202020204" pitchFamily="34" charset="0"/>
              <a:buChar char="•"/>
            </a:pPr>
            <a:r>
              <a:rPr kumimoji="1" lang="zh-CN" altLang="en-US" b="1">
                <a:solidFill>
                  <a:schemeClr val="tx1"/>
                </a:solidFill>
              </a:rPr>
              <a:t>计算</a:t>
            </a:r>
            <a:r>
              <a:rPr kumimoji="1" lang="en-US" altLang="zh-CN" b="1">
                <a:solidFill>
                  <a:schemeClr val="tx1"/>
                </a:solidFill>
              </a:rPr>
              <a:t>loss</a:t>
            </a:r>
            <a:r>
              <a:rPr kumimoji="1" lang="zh-CN" altLang="en-US" b="1">
                <a:solidFill>
                  <a:schemeClr val="tx1"/>
                </a:solidFill>
              </a:rPr>
              <a:t>：</a:t>
            </a:r>
            <a:endParaRPr kumimoji="1" lang="zh-CN" altLang="en-US" b="1">
              <a:solidFill>
                <a:schemeClr val="tx1"/>
              </a:solidFill>
            </a:endParaRPr>
          </a:p>
          <a:p>
            <a:pPr marL="285750" indent="-285750" algn="l" fontAlgn="auto">
              <a:lnSpc>
                <a:spcPct val="150000"/>
              </a:lnSpc>
              <a:buFont typeface="Arial" panose="020B0604020202020204" pitchFamily="34" charset="0"/>
              <a:buChar char="•"/>
            </a:pPr>
            <a:endParaRPr kumimoji="1" lang="zh-CN" altLang="en-US" b="1">
              <a:solidFill>
                <a:schemeClr val="tx1"/>
              </a:solidFill>
            </a:endParaRPr>
          </a:p>
          <a:p>
            <a:pPr marL="285750" indent="-285750" algn="l" fontAlgn="auto">
              <a:lnSpc>
                <a:spcPct val="150000"/>
              </a:lnSpc>
              <a:buFont typeface="Arial" panose="020B0604020202020204" pitchFamily="34" charset="0"/>
              <a:buChar char="•"/>
            </a:pPr>
            <a:r>
              <a:rPr kumimoji="1" lang="zh-CN" altLang="en-US" b="1">
                <a:solidFill>
                  <a:schemeClr val="tx1"/>
                </a:solidFill>
              </a:rPr>
              <a:t>使用反向传播来计算Adam[24]优化器的参数梯度</a:t>
            </a:r>
            <a:endParaRPr kumimoji="1" lang="zh-CN" altLang="en-US" b="1">
              <a:solidFill>
                <a:schemeClr val="tx1"/>
              </a:solidFill>
            </a:endParaRPr>
          </a:p>
        </p:txBody>
      </p:sp>
      <p:sp>
        <p:nvSpPr>
          <p:cNvPr id="8" name="对角圆角矩形 80"/>
          <p:cNvSpPr/>
          <p:nvPr/>
        </p:nvSpPr>
        <p:spPr>
          <a:xfrm>
            <a:off x="1071880" y="1043940"/>
            <a:ext cx="2013585"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阶段</a:t>
            </a:r>
            <a:r>
              <a:rPr lang="en-US" altLang="zh-CN" sz="2800" b="1" dirty="0">
                <a:solidFill>
                  <a:schemeClr val="bg1"/>
                </a:solidFill>
                <a:latin typeface="微软雅黑" panose="020B0503020204020204" pitchFamily="34" charset="-122"/>
                <a:ea typeface="微软雅黑" panose="020B0503020204020204" pitchFamily="34" charset="-122"/>
              </a:rPr>
              <a:t>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custDataLst>
              <p:tags r:id="rId1"/>
            </p:custDataLst>
          </p:nvPr>
        </p:nvPicPr>
        <p:blipFill>
          <a:blip r:embed="rId2"/>
          <a:srcRect l="7308" t="-1111" r="6151" b="1111"/>
          <a:stretch>
            <a:fillRect/>
          </a:stretch>
        </p:blipFill>
        <p:spPr>
          <a:xfrm>
            <a:off x="882015" y="4201160"/>
            <a:ext cx="3797300" cy="3429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761365" y="4897120"/>
            <a:ext cx="4728210" cy="452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关键技术</a:t>
            </a:r>
            <a:r>
              <a:rPr lang="en-US" altLang="zh-CN" dirty="0">
                <a:latin typeface="微软雅黑" panose="020B0503020204020204" pitchFamily="34" charset="-122"/>
                <a:ea typeface="微软雅黑" panose="020B0503020204020204" pitchFamily="34" charset="-122"/>
                <a:sym typeface="+mn-ea"/>
              </a:rPr>
              <a:t> - </a:t>
            </a:r>
            <a:r>
              <a:rPr lang="zh-CN" altLang="en-US" dirty="0">
                <a:latin typeface="微软雅黑" panose="020B0503020204020204" pitchFamily="34" charset="-122"/>
                <a:ea typeface="微软雅黑" panose="020B0503020204020204" pitchFamily="34" charset="-122"/>
                <a:sym typeface="+mn-ea"/>
              </a:rPr>
              <a:t>算法</a:t>
            </a:r>
            <a:endParaRPr lang="zh-CN" altLang="en-US" dirty="0">
              <a:latin typeface="微软雅黑" panose="020B0503020204020204" pitchFamily="34" charset="-122"/>
              <a:ea typeface="微软雅黑" panose="020B0503020204020204" pitchFamily="34" charset="-122"/>
              <a:sym typeface="+mn-ea"/>
            </a:endParaRPr>
          </a:p>
        </p:txBody>
      </p:sp>
      <p:sp>
        <p:nvSpPr>
          <p:cNvPr id="6" name="直角三角形 5"/>
          <p:cNvSpPr/>
          <p:nvPr>
            <p:custDataLst>
              <p:tags r:id="rId1"/>
            </p:custDataLst>
          </p:nvPr>
        </p:nvSpPr>
        <p:spPr>
          <a:xfrm>
            <a:off x="7455535" y="1043940"/>
            <a:ext cx="193675" cy="543560"/>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1" name="圆角矩形 2"/>
          <p:cNvSpPr/>
          <p:nvPr>
            <p:custDataLst>
              <p:tags r:id="rId2"/>
            </p:custDataLst>
          </p:nvPr>
        </p:nvSpPr>
        <p:spPr>
          <a:xfrm>
            <a:off x="609600" y="1360170"/>
            <a:ext cx="11087100" cy="493331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fontAlgn="auto">
              <a:lnSpc>
                <a:spcPct val="150000"/>
              </a:lnSpc>
              <a:buFont typeface="Arial" panose="020B0604020202020204" pitchFamily="34" charset="0"/>
              <a:buNone/>
            </a:pPr>
            <a:endParaRPr kumimoji="1" lang="zh-CN" altLang="en-US" b="1">
              <a:solidFill>
                <a:schemeClr val="tx1"/>
              </a:solidFill>
            </a:endParaRPr>
          </a:p>
        </p:txBody>
      </p:sp>
      <p:sp>
        <p:nvSpPr>
          <p:cNvPr id="12" name="对角圆角矩形 80"/>
          <p:cNvSpPr/>
          <p:nvPr>
            <p:custDataLst>
              <p:tags r:id="rId3"/>
            </p:custDataLst>
          </p:nvPr>
        </p:nvSpPr>
        <p:spPr>
          <a:xfrm>
            <a:off x="3439160" y="1043940"/>
            <a:ext cx="4838065"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阶段</a:t>
            </a:r>
            <a:r>
              <a:rPr lang="en-US" altLang="zh-CN" sz="2800" b="1" dirty="0">
                <a:solidFill>
                  <a:schemeClr val="bg1"/>
                </a:solidFill>
                <a:latin typeface="微软雅黑" panose="020B0503020204020204" pitchFamily="34" charset="-122"/>
                <a:ea typeface="微软雅黑" panose="020B0503020204020204" pitchFamily="34" charset="-122"/>
              </a:rPr>
              <a:t>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custDataLst>
              <p:tags r:id="rId4"/>
            </p:custDataLst>
          </p:nvPr>
        </p:nvPicPr>
        <p:blipFill>
          <a:blip r:embed="rId5"/>
          <a:stretch>
            <a:fillRect/>
          </a:stretch>
        </p:blipFill>
        <p:spPr>
          <a:xfrm>
            <a:off x="7541260" y="1589405"/>
            <a:ext cx="4088130" cy="4650740"/>
          </a:xfrm>
          <a:prstGeom prst="rect">
            <a:avLst/>
          </a:prstGeom>
        </p:spPr>
      </p:pic>
      <p:sp>
        <p:nvSpPr>
          <p:cNvPr id="17" name="文本框 16"/>
          <p:cNvSpPr txBox="1"/>
          <p:nvPr/>
        </p:nvSpPr>
        <p:spPr>
          <a:xfrm>
            <a:off x="794385" y="1487170"/>
            <a:ext cx="7327900" cy="4672330"/>
          </a:xfrm>
          <a:prstGeom prst="rect">
            <a:avLst/>
          </a:prstGeom>
          <a:noFill/>
        </p:spPr>
        <p:txBody>
          <a:bodyPr wrap="square" rtlCol="0">
            <a:noAutofit/>
          </a:bodyPr>
          <a:p>
            <a:pPr indent="0" algn="l" fontAlgn="auto">
              <a:lnSpc>
                <a:spcPct val="150000"/>
              </a:lnSpc>
              <a:buNone/>
            </a:pPr>
            <a:r>
              <a:rPr kumimoji="1" lang="zh-CN" altLang="en-US" b="1">
                <a:sym typeface="+mn-ea"/>
              </a:rPr>
              <a:t>成对锚的触发器生成方法：</a:t>
            </a:r>
            <a:endParaRPr lang="zh-CN" altLang="en-US" b="1"/>
          </a:p>
          <a:p>
            <a:pPr marL="285750" indent="-285750" algn="l" fontAlgn="auto">
              <a:lnSpc>
                <a:spcPct val="150000"/>
              </a:lnSpc>
              <a:buFont typeface="Arial" panose="020B0604020202020204" pitchFamily="34" charset="0"/>
              <a:buChar char="•"/>
            </a:pPr>
            <a:r>
              <a:rPr lang="zh-CN" altLang="en-US" b="1">
                <a:sym typeface="+mn-ea"/>
              </a:rPr>
              <a:t>利用具有松弛的梯度优化来找到触发器的连续表示；</a:t>
            </a:r>
            <a:endParaRPr lang="zh-CN" altLang="en-US" b="1"/>
          </a:p>
          <a:p>
            <a:pPr indent="0" algn="l" fontAlgn="auto">
              <a:lnSpc>
                <a:spcPct val="150000"/>
              </a:lnSpc>
              <a:buFont typeface="Arial" panose="020B0604020202020204" pitchFamily="34" charset="0"/>
              <a:buNone/>
            </a:pPr>
            <a:endParaRPr kumimoji="1" lang="zh-CN" altLang="en-US" b="1">
              <a:sym typeface="+mn-ea"/>
            </a:endParaRPr>
          </a:p>
          <a:p>
            <a:pPr marL="285750" indent="-285750" algn="l" fontAlgn="auto">
              <a:lnSpc>
                <a:spcPct val="150000"/>
              </a:lnSpc>
              <a:buFont typeface="Arial" panose="020B0604020202020204" pitchFamily="34" charset="0"/>
              <a:buChar char="•"/>
            </a:pPr>
            <a:r>
              <a:rPr lang="zh-CN" altLang="en-US" b="1"/>
              <a:t>对具有成对损失函数L的排序模仿模型</a:t>
            </a:r>
            <a:r>
              <a:rPr lang="zh-CN" altLang="en-US" b="1">
                <a:sym typeface="+mn-ea"/>
              </a:rPr>
              <a:t>生成一个</a:t>
            </a:r>
            <a:r>
              <a:rPr lang="en-US" altLang="zh-CN" b="1">
                <a:sym typeface="+mn-ea"/>
              </a:rPr>
              <a:t>trigger</a:t>
            </a:r>
            <a:r>
              <a:rPr lang="zh-CN" altLang="en-US" b="1">
                <a:sym typeface="+mn-ea"/>
              </a:rPr>
              <a:t>：</a:t>
            </a:r>
            <a:endParaRPr lang="zh-CN" altLang="en-US" b="1">
              <a:sym typeface="+mn-ea"/>
            </a:endParaRPr>
          </a:p>
          <a:p>
            <a:pPr marL="285750" indent="-285750" algn="l" fontAlgn="auto">
              <a:lnSpc>
                <a:spcPct val="150000"/>
              </a:lnSpc>
              <a:buFont typeface="Arial" panose="020B0604020202020204" pitchFamily="34" charset="0"/>
              <a:buChar char="•"/>
            </a:pPr>
            <a:endParaRPr lang="zh-CN" altLang="en-US"/>
          </a:p>
          <a:p>
            <a:pPr marL="285750" indent="-285750" algn="l" fontAlgn="auto">
              <a:lnSpc>
                <a:spcPct val="150000"/>
              </a:lnSpc>
              <a:buFont typeface="Arial" panose="020B0604020202020204" pitchFamily="34" charset="0"/>
              <a:buChar char="•"/>
            </a:pPr>
            <a:r>
              <a:rPr lang="zh-CN" altLang="en-US" b="1"/>
              <a:t>使用基于梯度的搜索来为目标输入生成固定长度的触发器。</a:t>
            </a:r>
            <a:endParaRPr lang="zh-CN" altLang="en-US" b="1"/>
          </a:p>
          <a:p>
            <a:pPr marL="285750" indent="-285750" algn="l" fontAlgn="auto">
              <a:lnSpc>
                <a:spcPct val="150000"/>
              </a:lnSpc>
              <a:buFont typeface="Arial" panose="020B0604020202020204" pitchFamily="34" charset="0"/>
              <a:buChar char="•"/>
            </a:pPr>
            <a:r>
              <a:rPr lang="zh-CN" altLang="en-US" b="1"/>
              <a:t>添加了语言模型（LM）的流利性约束；</a:t>
            </a:r>
            <a:endParaRPr lang="zh-CN" altLang="en-US" b="1"/>
          </a:p>
          <a:p>
            <a:pPr marL="285750" indent="-285750" algn="l" fontAlgn="auto">
              <a:lnSpc>
                <a:spcPct val="150000"/>
              </a:lnSpc>
              <a:buFont typeface="Arial" panose="020B0604020202020204" pitchFamily="34" charset="0"/>
              <a:buChar char="•"/>
            </a:pPr>
            <a:r>
              <a:rPr lang="zh-CN" altLang="en-US" b="1"/>
              <a:t>添加了下一句预测（NSP）模型；</a:t>
            </a:r>
            <a:endParaRPr lang="zh-CN" altLang="en-US" b="1"/>
          </a:p>
          <a:p>
            <a:pPr marL="285750" indent="-285750" algn="l" fontAlgn="auto">
              <a:lnSpc>
                <a:spcPct val="150000"/>
              </a:lnSpc>
              <a:buFont typeface="Arial" panose="020B0604020202020204" pitchFamily="34" charset="0"/>
              <a:buChar char="•"/>
            </a:pPr>
            <a:endParaRPr lang="zh-CN" altLang="en-US" b="1"/>
          </a:p>
          <a:p>
            <a:pPr marL="285750" indent="-285750" algn="l" fontAlgn="auto">
              <a:lnSpc>
                <a:spcPct val="150000"/>
              </a:lnSpc>
              <a:buFont typeface="Arial" panose="020B0604020202020204" pitchFamily="34" charset="0"/>
              <a:buChar char="•"/>
            </a:pPr>
            <a:endParaRPr lang="zh-CN" altLang="en-US" b="1"/>
          </a:p>
          <a:p>
            <a:pPr marL="285750" indent="-285750" algn="l" fontAlgn="auto">
              <a:lnSpc>
                <a:spcPct val="150000"/>
              </a:lnSpc>
              <a:buFont typeface="Arial" panose="020B0604020202020204" pitchFamily="34" charset="0"/>
              <a:buChar char="•"/>
            </a:pPr>
            <a:r>
              <a:rPr lang="en-US" altLang="zh-CN" b="1"/>
              <a:t> </a:t>
            </a:r>
            <a:r>
              <a:rPr lang="zh-CN" altLang="en-US" b="1"/>
              <a:t>从中提取</a:t>
            </a:r>
            <a:r>
              <a:rPr lang="en-US" altLang="zh-CN" b="1"/>
              <a:t>top n</a:t>
            </a:r>
            <a:r>
              <a:rPr lang="zh-CN" altLang="en-US" b="1"/>
              <a:t>作为最后的</a:t>
            </a:r>
            <a:r>
              <a:rPr lang="en-US" altLang="zh-CN" b="1"/>
              <a:t>trigger</a:t>
            </a:r>
            <a:r>
              <a:rPr lang="zh-CN" altLang="en-US" b="1"/>
              <a:t>；</a:t>
            </a:r>
            <a:endParaRPr lang="zh-CN" altLang="en-US" b="1"/>
          </a:p>
        </p:txBody>
      </p:sp>
      <p:pic>
        <p:nvPicPr>
          <p:cNvPr id="3" name="图片 2"/>
          <p:cNvPicPr>
            <a:picLocks noChangeAspect="1"/>
          </p:cNvPicPr>
          <p:nvPr>
            <p:custDataLst>
              <p:tags r:id="rId6"/>
            </p:custDataLst>
          </p:nvPr>
        </p:nvPicPr>
        <p:blipFill>
          <a:blip r:embed="rId7"/>
          <a:stretch>
            <a:fillRect/>
          </a:stretch>
        </p:blipFill>
        <p:spPr>
          <a:xfrm>
            <a:off x="1167130" y="3239770"/>
            <a:ext cx="2416175" cy="366395"/>
          </a:xfrm>
          <a:prstGeom prst="rect">
            <a:avLst/>
          </a:prstGeom>
        </p:spPr>
      </p:pic>
      <p:pic>
        <p:nvPicPr>
          <p:cNvPr id="5" name="图片 4"/>
          <p:cNvPicPr>
            <a:picLocks noChangeAspect="1"/>
          </p:cNvPicPr>
          <p:nvPr>
            <p:custDataLst>
              <p:tags r:id="rId8"/>
            </p:custDataLst>
          </p:nvPr>
        </p:nvPicPr>
        <p:blipFill>
          <a:blip r:embed="rId9"/>
          <a:stretch>
            <a:fillRect/>
          </a:stretch>
        </p:blipFill>
        <p:spPr>
          <a:xfrm>
            <a:off x="1167130" y="2412365"/>
            <a:ext cx="2743200" cy="406400"/>
          </a:xfrm>
          <a:prstGeom prst="rect">
            <a:avLst/>
          </a:prstGeom>
        </p:spPr>
      </p:pic>
      <p:pic>
        <p:nvPicPr>
          <p:cNvPr id="7" name="图片 6"/>
          <p:cNvPicPr>
            <a:picLocks noChangeAspect="1"/>
          </p:cNvPicPr>
          <p:nvPr>
            <p:custDataLst>
              <p:tags r:id="rId10"/>
            </p:custDataLst>
          </p:nvPr>
        </p:nvPicPr>
        <p:blipFill>
          <a:blip r:embed="rId11"/>
          <a:stretch>
            <a:fillRect/>
          </a:stretch>
        </p:blipFill>
        <p:spPr>
          <a:xfrm>
            <a:off x="1078865" y="4813300"/>
            <a:ext cx="4457700" cy="958850"/>
          </a:xfrm>
          <a:prstGeom prst="rect">
            <a:avLst/>
          </a:prstGeom>
        </p:spPr>
      </p:pic>
      <p:pic>
        <p:nvPicPr>
          <p:cNvPr id="8" name="图片 7"/>
          <p:cNvPicPr>
            <a:picLocks noChangeAspect="1"/>
          </p:cNvPicPr>
          <p:nvPr>
            <p:custDataLst>
              <p:tags r:id="rId12"/>
            </p:custDataLst>
          </p:nvPr>
        </p:nvPicPr>
        <p:blipFill>
          <a:blip r:embed="rId13"/>
          <a:stretch>
            <a:fillRect/>
          </a:stretch>
        </p:blipFill>
        <p:spPr>
          <a:xfrm>
            <a:off x="3752215" y="3239770"/>
            <a:ext cx="2910205" cy="396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实验及结果</a:t>
            </a:r>
            <a:endParaRPr lang="zh-CN" altLang="en-US"/>
          </a:p>
        </p:txBody>
      </p:sp>
      <p:grpSp>
        <p:nvGrpSpPr>
          <p:cNvPr id="13" name="组合 12"/>
          <p:cNvGrpSpPr/>
          <p:nvPr/>
        </p:nvGrpSpPr>
        <p:grpSpPr>
          <a:xfrm>
            <a:off x="482600" y="1094649"/>
            <a:ext cx="11422379" cy="5300486"/>
            <a:chOff x="482600" y="1094649"/>
            <a:chExt cx="11786016" cy="5300486"/>
          </a:xfrm>
        </p:grpSpPr>
        <p:sp>
          <p:nvSpPr>
            <p:cNvPr id="3" name="直角三角形 2"/>
            <p:cNvSpPr/>
            <p:nvPr/>
          </p:nvSpPr>
          <p:spPr>
            <a:xfrm>
              <a:off x="3520376" y="1094649"/>
              <a:ext cx="96140"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直角三角形 3"/>
            <p:cNvSpPr/>
            <p:nvPr/>
          </p:nvSpPr>
          <p:spPr>
            <a:xfrm>
              <a:off x="7517711" y="1107656"/>
              <a:ext cx="96140"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5" name="圆角矩形 2"/>
            <p:cNvSpPr/>
            <p:nvPr/>
          </p:nvSpPr>
          <p:spPr>
            <a:xfrm>
              <a:off x="482600" y="1461911"/>
              <a:ext cx="3671151" cy="493322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fontAlgn="auto">
                <a:lnSpc>
                  <a:spcPct val="150000"/>
                </a:lnSpc>
                <a:buFont typeface="Arial" panose="020B0604020202020204" pitchFamily="34" charset="0"/>
                <a:buChar char="•"/>
              </a:pPr>
              <a:r>
                <a:rPr kumimoji="1" lang="zh-CN" altLang="en-US" b="1">
                  <a:solidFill>
                    <a:schemeClr val="tx1"/>
                  </a:solidFill>
                </a:rPr>
                <a:t>MSMARCO DEV（</a:t>
              </a:r>
              <a:r>
                <a:rPr kumimoji="1" lang="en-US" altLang="zh-CN" b="1">
                  <a:solidFill>
                    <a:schemeClr val="tx1"/>
                  </a:solidFill>
                </a:rPr>
                <a:t>Bing</a:t>
              </a:r>
              <a:r>
                <a:rPr kumimoji="1" lang="zh-CN" altLang="en-US" b="1">
                  <a:solidFill>
                    <a:schemeClr val="tx1"/>
                  </a:solidFill>
                </a:rPr>
                <a:t>用户真实查询</a:t>
              </a:r>
              <a:r>
                <a:rPr kumimoji="1" lang="zh-CN" altLang="en-US" b="1">
                  <a:solidFill>
                    <a:schemeClr val="tx1"/>
                  </a:solidFill>
                </a:rPr>
                <a:t>取样）；</a:t>
              </a:r>
              <a:endParaRPr kumimoji="1" lang="zh-CN" altLang="en-US" b="1">
                <a:solidFill>
                  <a:schemeClr val="tx1"/>
                </a:solidFill>
              </a:endParaRPr>
            </a:p>
            <a:p>
              <a:pPr marL="285750" indent="-285750" algn="l" fontAlgn="auto">
                <a:lnSpc>
                  <a:spcPct val="150000"/>
                </a:lnSpc>
                <a:buFont typeface="Arial" panose="020B0604020202020204" pitchFamily="34" charset="0"/>
                <a:buChar char="•"/>
              </a:pPr>
              <a:endParaRPr kumimoji="1" lang="zh-CN" altLang="en-US" b="1">
                <a:solidFill>
                  <a:schemeClr val="tx1"/>
                </a:solidFill>
              </a:endParaRPr>
            </a:p>
            <a:p>
              <a:pPr marL="285750" indent="-285750" algn="l" fontAlgn="auto">
                <a:lnSpc>
                  <a:spcPct val="150000"/>
                </a:lnSpc>
                <a:buFont typeface="Arial" panose="020B0604020202020204" pitchFamily="34" charset="0"/>
                <a:buChar char="•"/>
              </a:pPr>
              <a:r>
                <a:rPr kumimoji="1" lang="zh-CN" altLang="en-US" b="1">
                  <a:solidFill>
                    <a:schemeClr val="tx1"/>
                  </a:solidFill>
                </a:rPr>
                <a:t>TREC DL 2019（标签</a:t>
              </a:r>
              <a:r>
                <a:rPr kumimoji="1" lang="zh-CN" altLang="en-US" b="1">
                  <a:solidFill>
                    <a:schemeClr val="tx1"/>
                  </a:solidFill>
                </a:rPr>
                <a:t>较完备）</a:t>
              </a:r>
              <a:endParaRPr kumimoji="1" lang="zh-CN" altLang="en-US" b="1">
                <a:solidFill>
                  <a:schemeClr val="tx1"/>
                </a:solidFill>
              </a:endParaRPr>
            </a:p>
            <a:p>
              <a:pPr marL="285750" indent="-285750" algn="l" fontAlgn="auto">
                <a:lnSpc>
                  <a:spcPct val="150000"/>
                </a:lnSpc>
                <a:buFont typeface="Arial" panose="020B0604020202020204" pitchFamily="34" charset="0"/>
                <a:buChar char="•"/>
              </a:pPr>
              <a:endParaRPr kumimoji="1" lang="zh-CN" altLang="en-US" b="1">
                <a:solidFill>
                  <a:schemeClr val="tx1"/>
                </a:solidFill>
              </a:endParaRPr>
            </a:p>
            <a:p>
              <a:pPr marL="285750" indent="-285750" algn="l" fontAlgn="auto">
                <a:lnSpc>
                  <a:spcPct val="150000"/>
                </a:lnSpc>
                <a:buFont typeface="Arial" panose="020B0604020202020204" pitchFamily="34" charset="0"/>
                <a:buChar char="•"/>
              </a:pPr>
              <a:r>
                <a:rPr kumimoji="1" lang="en-US" altLang="zh-CN" b="1">
                  <a:solidFill>
                    <a:schemeClr val="tx1"/>
                  </a:solidFill>
                </a:rPr>
                <a:t>NQ</a:t>
              </a:r>
              <a:r>
                <a:rPr kumimoji="1" lang="zh-CN" altLang="en-US" b="1">
                  <a:solidFill>
                    <a:schemeClr val="tx1"/>
                  </a:solidFill>
                  <a:sym typeface="+mn-ea"/>
                </a:rPr>
                <a:t>（</a:t>
              </a:r>
              <a:r>
                <a:rPr kumimoji="1" lang="en-US" altLang="zh-CN" b="1">
                  <a:solidFill>
                    <a:schemeClr val="tx1"/>
                  </a:solidFill>
                  <a:sym typeface="+mn-ea"/>
                </a:rPr>
                <a:t>Google</a:t>
              </a:r>
              <a:r>
                <a:rPr kumimoji="1" lang="zh-CN" altLang="en-US" b="1">
                  <a:solidFill>
                    <a:schemeClr val="tx1"/>
                  </a:solidFill>
                  <a:sym typeface="+mn-ea"/>
                </a:rPr>
                <a:t>用户真实查询取样）</a:t>
              </a:r>
              <a:endParaRPr kumimoji="1" lang="zh-CN" altLang="en-US" b="1">
                <a:solidFill>
                  <a:schemeClr val="tx1"/>
                </a:solidFill>
                <a:sym typeface="+mn-ea"/>
              </a:endParaRPr>
            </a:p>
            <a:p>
              <a:pPr marL="285750" indent="-285750" algn="l" fontAlgn="auto">
                <a:lnSpc>
                  <a:spcPct val="150000"/>
                </a:lnSpc>
                <a:buFont typeface="Arial" panose="020B0604020202020204" pitchFamily="34" charset="0"/>
                <a:buChar char="•"/>
              </a:pPr>
              <a:endParaRPr kumimoji="1" lang="en-US" altLang="zh-CN" b="1">
                <a:solidFill>
                  <a:schemeClr val="tx1"/>
                </a:solidFill>
              </a:endParaRPr>
            </a:p>
            <a:p>
              <a:pPr marL="285750" indent="-285750" algn="l" fontAlgn="auto">
                <a:lnSpc>
                  <a:spcPct val="150000"/>
                </a:lnSpc>
                <a:buFont typeface="Arial" panose="020B0604020202020204" pitchFamily="34" charset="0"/>
                <a:buChar char="•"/>
              </a:pPr>
              <a:r>
                <a:rPr kumimoji="1" lang="en-US" altLang="zh-CN" b="1">
                  <a:solidFill>
                    <a:schemeClr val="tx1"/>
                  </a:solidFill>
                </a:rPr>
                <a:t>TREC MB 2014</a:t>
              </a:r>
              <a:r>
                <a:rPr kumimoji="1" lang="zh-CN" altLang="en-US" b="1">
                  <a:solidFill>
                    <a:schemeClr val="tx1"/>
                  </a:solidFill>
                </a:rPr>
                <a:t>（推特集合用于评估社交媒体搜索模型）</a:t>
              </a:r>
              <a:endParaRPr kumimoji="1" lang="zh-CN" altLang="en-US" b="1">
                <a:solidFill>
                  <a:schemeClr val="tx1"/>
                </a:solidFill>
              </a:endParaRPr>
            </a:p>
          </p:txBody>
        </p:sp>
        <p:sp>
          <p:nvSpPr>
            <p:cNvPr id="6" name="对角圆角矩形 80"/>
            <p:cNvSpPr/>
            <p:nvPr/>
          </p:nvSpPr>
          <p:spPr>
            <a:xfrm>
              <a:off x="1117384" y="1107656"/>
              <a:ext cx="2401576"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数据集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 name="圆角矩形 2"/>
            <p:cNvSpPr/>
            <p:nvPr/>
          </p:nvSpPr>
          <p:spPr>
            <a:xfrm>
              <a:off x="4481352" y="1461911"/>
              <a:ext cx="3671151" cy="493322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fontAlgn="auto">
                <a:lnSpc>
                  <a:spcPct val="150000"/>
                </a:lnSpc>
                <a:buClrTx/>
                <a:buSzTx/>
                <a:buFont typeface="Arial" panose="020B0604020202020204" pitchFamily="34" charset="0"/>
                <a:buChar char="•"/>
              </a:pPr>
              <a:r>
                <a:rPr kumimoji="1" lang="zh-CN" altLang="en-US" sz="2000" b="1">
                  <a:solidFill>
                    <a:schemeClr val="tx1"/>
                  </a:solidFill>
                </a:rPr>
                <a:t>BM25</a:t>
              </a:r>
              <a:endParaRPr kumimoji="1" lang="zh-CN" altLang="en-US" sz="2000" b="1">
                <a:solidFill>
                  <a:schemeClr val="tx1"/>
                </a:solidFill>
              </a:endParaRPr>
            </a:p>
            <a:p>
              <a:pPr marL="285750" indent="-285750" algn="l" fontAlgn="auto">
                <a:lnSpc>
                  <a:spcPct val="150000"/>
                </a:lnSpc>
                <a:buClrTx/>
                <a:buSzTx/>
                <a:buFont typeface="Arial" panose="020B0604020202020204" pitchFamily="34" charset="0"/>
                <a:buChar char="•"/>
              </a:pPr>
              <a:r>
                <a:rPr kumimoji="1" lang="zh-CN" altLang="en-US" sz="2000" b="1">
                  <a:solidFill>
                    <a:schemeClr val="tx1"/>
                  </a:solidFill>
                </a:rPr>
                <a:t>TK </a:t>
              </a:r>
              <a:endParaRPr kumimoji="1" lang="zh-CN" altLang="en-US" sz="2000" b="1">
                <a:solidFill>
                  <a:schemeClr val="tx1"/>
                </a:solidFill>
              </a:endParaRPr>
            </a:p>
            <a:p>
              <a:pPr marL="285750" indent="-285750" algn="l" fontAlgn="auto">
                <a:lnSpc>
                  <a:spcPct val="150000"/>
                </a:lnSpc>
                <a:buClrTx/>
                <a:buSzTx/>
                <a:buFont typeface="Arial" panose="020B0604020202020204" pitchFamily="34" charset="0"/>
                <a:buChar char="•"/>
              </a:pPr>
              <a:r>
                <a:rPr kumimoji="1" lang="zh-CN" altLang="en-US" sz="2000" b="1">
                  <a:solidFill>
                    <a:schemeClr val="tx1"/>
                  </a:solidFill>
                </a:rPr>
                <a:t>BERT-Base and BERT-Large</a:t>
              </a:r>
              <a:endParaRPr kumimoji="1" lang="zh-CN" altLang="en-US" sz="2000" b="1">
                <a:solidFill>
                  <a:schemeClr val="tx1"/>
                </a:solidFill>
              </a:endParaRPr>
            </a:p>
            <a:p>
              <a:pPr marL="285750" indent="-285750" algn="l" fontAlgn="auto">
                <a:lnSpc>
                  <a:spcPct val="150000"/>
                </a:lnSpc>
                <a:buClrTx/>
                <a:buSzTx/>
                <a:buFont typeface="Arial" panose="020B0604020202020204" pitchFamily="34" charset="0"/>
                <a:buChar char="•"/>
              </a:pPr>
              <a:r>
                <a:rPr kumimoji="1" lang="zh-CN" altLang="en-US" sz="2000" b="1">
                  <a:solidFill>
                    <a:schemeClr val="tx1"/>
                  </a:solidFill>
                </a:rPr>
                <a:t>DistilBERTcat</a:t>
              </a:r>
              <a:endParaRPr kumimoji="1" lang="zh-CN" altLang="en-US" sz="2000" b="1">
                <a:solidFill>
                  <a:schemeClr val="tx1"/>
                </a:solidFill>
              </a:endParaRPr>
            </a:p>
            <a:p>
              <a:pPr marL="285750" indent="-285750" algn="l" fontAlgn="auto">
                <a:lnSpc>
                  <a:spcPct val="150000"/>
                </a:lnSpc>
                <a:buClrTx/>
                <a:buSzTx/>
                <a:buFont typeface="Arial" panose="020B0604020202020204" pitchFamily="34" charset="0"/>
                <a:buChar char="•"/>
              </a:pPr>
              <a:r>
                <a:rPr kumimoji="1" lang="zh-CN" altLang="en-US" sz="2000" b="1">
                  <a:solidFill>
                    <a:schemeClr val="tx1"/>
                  </a:solidFill>
                </a:rPr>
                <a:t>MiniLM .</a:t>
              </a:r>
              <a:endParaRPr kumimoji="1" lang="zh-CN" altLang="en-US" sz="2000" b="1">
                <a:solidFill>
                  <a:schemeClr val="tx1"/>
                </a:solidFill>
              </a:endParaRPr>
            </a:p>
            <a:p>
              <a:pPr marL="285750" indent="-285750" algn="l" fontAlgn="auto">
                <a:lnSpc>
                  <a:spcPct val="150000"/>
                </a:lnSpc>
                <a:buClrTx/>
                <a:buSzTx/>
                <a:buFont typeface="Arial" panose="020B0604020202020204" pitchFamily="34" charset="0"/>
                <a:buChar char="•"/>
              </a:pPr>
              <a:r>
                <a:rPr kumimoji="1" lang="zh-CN" altLang="en-US" sz="2000" b="1">
                  <a:solidFill>
                    <a:schemeClr val="tx1"/>
                  </a:solidFill>
                </a:rPr>
                <a:t>Pairwise BERT (本作</a:t>
              </a:r>
              <a:r>
                <a:rPr kumimoji="1" lang="zh-CN" altLang="en-US" b="1">
                  <a:solidFill>
                    <a:schemeClr val="tx1"/>
                  </a:solidFill>
                </a:rPr>
                <a:t>)</a:t>
              </a:r>
              <a:endParaRPr kumimoji="1" lang="zh-CN" altLang="en-US" b="1">
                <a:solidFill>
                  <a:schemeClr val="tx1"/>
                </a:solidFill>
              </a:endParaRPr>
            </a:p>
            <a:p>
              <a:pPr marL="285750" indent="-285750" algn="l" fontAlgn="auto">
                <a:lnSpc>
                  <a:spcPct val="150000"/>
                </a:lnSpc>
                <a:buClrTx/>
                <a:buSzTx/>
                <a:buFont typeface="Arial" panose="020B0604020202020204" pitchFamily="34" charset="0"/>
                <a:buChar char="•"/>
              </a:pPr>
              <a:r>
                <a:rPr kumimoji="1" lang="zh-CN" altLang="en-US" sz="2000" b="1">
                  <a:solidFill>
                    <a:schemeClr val="tx1"/>
                  </a:solidFill>
                </a:rPr>
                <a:t>基于转换器的上下文模型优于</a:t>
              </a:r>
              <a:r>
                <a:rPr kumimoji="1" lang="zh-CN" altLang="en-US" sz="2000" b="1">
                  <a:solidFill>
                    <a:schemeClr val="tx1"/>
                  </a:solidFill>
                  <a:sym typeface="+mn-ea"/>
                </a:rPr>
                <a:t>其他基于术语频率或Word-2vec模型，不采用</a:t>
              </a:r>
              <a:endParaRPr kumimoji="1" lang="zh-CN" altLang="en-US" sz="2000" b="1">
                <a:solidFill>
                  <a:schemeClr val="tx1"/>
                </a:solidFill>
                <a:sym typeface="+mn-ea"/>
              </a:endParaRPr>
            </a:p>
          </p:txBody>
        </p:sp>
        <p:sp>
          <p:nvSpPr>
            <p:cNvPr id="8" name="对角圆角矩形 80"/>
            <p:cNvSpPr/>
            <p:nvPr/>
          </p:nvSpPr>
          <p:spPr>
            <a:xfrm>
              <a:off x="5116136" y="1107656"/>
              <a:ext cx="2401576"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目标</a:t>
              </a:r>
              <a:r>
                <a:rPr lang="zh-CN" altLang="en-US" sz="2800" b="1" dirty="0">
                  <a:solidFill>
                    <a:schemeClr val="bg1"/>
                  </a:solidFill>
                  <a:latin typeface="微软雅黑" panose="020B0503020204020204" pitchFamily="34" charset="-122"/>
                  <a:ea typeface="微软雅黑" panose="020B0503020204020204" pitchFamily="34" charset="-122"/>
                </a:rPr>
                <a:t>模型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直角三角形 9"/>
            <p:cNvSpPr/>
            <p:nvPr/>
          </p:nvSpPr>
          <p:spPr>
            <a:xfrm>
              <a:off x="11418914" y="1094649"/>
              <a:ext cx="96140"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1" name="圆角矩形 2"/>
            <p:cNvSpPr/>
            <p:nvPr/>
          </p:nvSpPr>
          <p:spPr>
            <a:xfrm>
              <a:off x="8382533" y="1448979"/>
              <a:ext cx="3886083" cy="493331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lnSpc>
                  <a:spcPct val="150000"/>
                </a:lnSpc>
                <a:buClrTx/>
                <a:buSzTx/>
                <a:buFont typeface="Arial" panose="020B0604020202020204" pitchFamily="34" charset="0"/>
                <a:buChar char="•"/>
              </a:pPr>
              <a:r>
                <a:rPr kumimoji="1" lang="zh-CN" altLang="en-US" sz="2000" b="1">
                  <a:solidFill>
                    <a:schemeClr val="tx1"/>
                  </a:solidFill>
                </a:rPr>
                <a:t>MRR 平均倒数排名</a:t>
              </a:r>
              <a:endParaRPr kumimoji="1" lang="zh-CN" altLang="en-US" sz="2000" b="1">
                <a:solidFill>
                  <a:schemeClr val="tx1"/>
                </a:solidFill>
              </a:endParaRPr>
            </a:p>
            <a:p>
              <a:pPr marL="285750" indent="-285750" algn="l">
                <a:lnSpc>
                  <a:spcPct val="150000"/>
                </a:lnSpc>
                <a:buClrTx/>
                <a:buSzTx/>
                <a:buFont typeface="Arial" panose="020B0604020202020204" pitchFamily="34" charset="0"/>
                <a:buChar char="•"/>
              </a:pPr>
              <a:r>
                <a:rPr kumimoji="1" lang="zh-CN" altLang="en-US" sz="2000" b="1">
                  <a:solidFill>
                    <a:schemeClr val="tx1"/>
                  </a:solidFill>
                </a:rPr>
                <a:t>NDCG 标准化的Discounted Cumulated Gain</a:t>
              </a:r>
              <a:endParaRPr kumimoji="1" lang="zh-CN" altLang="en-US" sz="2000" b="1">
                <a:solidFill>
                  <a:schemeClr val="tx1"/>
                </a:solidFill>
              </a:endParaRPr>
            </a:p>
            <a:p>
              <a:pPr marL="285750" indent="-285750" algn="l">
                <a:lnSpc>
                  <a:spcPct val="150000"/>
                </a:lnSpc>
                <a:buClrTx/>
                <a:buSzTx/>
                <a:buFont typeface="Arial" panose="020B0604020202020204" pitchFamily="34" charset="0"/>
                <a:buChar char="•"/>
              </a:pPr>
              <a:r>
                <a:rPr kumimoji="1" lang="zh-CN" altLang="en-US" sz="2000" b="1">
                  <a:solidFill>
                    <a:schemeClr val="tx1"/>
                  </a:solidFill>
                </a:rPr>
                <a:t>AP和</a:t>
              </a:r>
              <a:r>
                <a:rPr kumimoji="1" lang="zh-CN" altLang="en-US" sz="2000" b="1">
                  <a:solidFill>
                    <a:schemeClr val="tx1"/>
                  </a:solidFill>
                  <a:sym typeface="+mn-ea"/>
                </a:rPr>
                <a:t>P@30用于评估TREC MB 2014零样本排名表现</a:t>
              </a:r>
              <a:endParaRPr kumimoji="1" lang="zh-CN" altLang="en-US" sz="2000" b="1">
                <a:solidFill>
                  <a:schemeClr val="tx1"/>
                </a:solidFill>
              </a:endParaRPr>
            </a:p>
            <a:p>
              <a:pPr marL="285750" indent="-285750" algn="l">
                <a:lnSpc>
                  <a:spcPct val="150000"/>
                </a:lnSpc>
                <a:buClrTx/>
                <a:buSzTx/>
                <a:buFont typeface="Arial" panose="020B0604020202020204" pitchFamily="34" charset="0"/>
                <a:buChar char="•"/>
              </a:pPr>
              <a:r>
                <a:rPr kumimoji="1" lang="zh-CN" altLang="en-US" sz="2000" b="1">
                  <a:solidFill>
                    <a:schemeClr val="tx1"/>
                  </a:solidFill>
                </a:rPr>
                <a:t>Inter@10前10名的重叠RBO@1K 秩偏重叠，计算模仿模型和受害者模型之间的前1000个加权排名重叠。</a:t>
              </a:r>
              <a:r>
                <a:rPr kumimoji="1" lang="en-US" altLang="zh-CN" sz="2000" b="1">
                  <a:solidFill>
                    <a:schemeClr val="tx1"/>
                  </a:solidFill>
                </a:rPr>
                <a:t>p = 0.7</a:t>
              </a:r>
              <a:endParaRPr kumimoji="1" lang="en-US" altLang="zh-CN" sz="2000" b="1">
                <a:solidFill>
                  <a:schemeClr val="tx1"/>
                </a:solidFill>
              </a:endParaRPr>
            </a:p>
          </p:txBody>
        </p:sp>
        <p:sp>
          <p:nvSpPr>
            <p:cNvPr id="12" name="对角圆角矩形 80"/>
            <p:cNvSpPr/>
            <p:nvPr/>
          </p:nvSpPr>
          <p:spPr>
            <a:xfrm>
              <a:off x="9017339" y="1094649"/>
              <a:ext cx="2401576"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评估</a:t>
              </a:r>
              <a:r>
                <a:rPr lang="zh-CN" altLang="en-US" sz="2800" b="1" dirty="0">
                  <a:solidFill>
                    <a:schemeClr val="bg1"/>
                  </a:solidFill>
                  <a:latin typeface="微软雅黑" panose="020B0503020204020204" pitchFamily="34" charset="-122"/>
                  <a:ea typeface="微软雅黑" panose="020B0503020204020204" pitchFamily="34" charset="-122"/>
                </a:rPr>
                <a:t>方案</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4" name="灯片编号占位符 13"/>
          <p:cNvSpPr>
            <a:spLocks noGrp="1"/>
          </p:cNvSpPr>
          <p:nvPr>
            <p:ph type="sldNum" sz="quarter" idx="12"/>
          </p:nvPr>
        </p:nvSpPr>
        <p:spPr/>
        <p:txBody>
          <a:bodyPr/>
          <a:lstStyle/>
          <a:p>
            <a:fld id="{3ACD1EC8-6F57-41A7-99F1-FEDB2874BA2B}"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ISLIDE.ICON" val="#83289;#72759;#147717;#148787;"/>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ISLIDE.GUIDESSETTING" val="{&quot;Id&quot;:&quot;177e98ad-1ab0-4991-b7e8-761cc9e9e2e8&quot;,&quot;Name&quot;:&quot;极简9&quot;,&quot;Kind&quot;:&quot;Custom&quot;,&quot;OldGuidesSetting&quot;:{&quot;HeaderHeight&quot;:11.0,&quot;FooterHeight&quot;:4.0,&quot;SideMargin&quot;:4.0,&quot;TopMargin&quot;:0.0,&quot;BottomMargin&quot;:0.0,&quot;IntervalMargin&quot;:0.0}}"/>
  <p:tag name="KSO_WPP_MARK_KEY" val="8423f47b-2245-4bc7-ab17-671fdd06354f"/>
  <p:tag name="COMMONDATA" val="eyJoZGlkIjoiZWFhNDU5YzI5ZDhmZTUwNDYyYTI0YzJiNDJjMTE2NjM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SJTUB">
      <a:dk1>
        <a:srgbClr val="000000"/>
      </a:dk1>
      <a:lt1>
        <a:srgbClr val="FFFFFF"/>
      </a:lt1>
      <a:dk2>
        <a:srgbClr val="BD9F68"/>
      </a:dk2>
      <a:lt2>
        <a:srgbClr val="B5B5B6"/>
      </a:lt2>
      <a:accent1>
        <a:srgbClr val="004098"/>
      </a:accent1>
      <a:accent2>
        <a:srgbClr val="0086D1"/>
      </a:accent2>
      <a:accent3>
        <a:srgbClr val="F08300"/>
      </a:accent3>
      <a:accent4>
        <a:srgbClr val="FDD000"/>
      </a:accent4>
      <a:accent5>
        <a:srgbClr val="338D27"/>
      </a:accent5>
      <a:accent6>
        <a:srgbClr val="00514E"/>
      </a:accent6>
      <a:hlink>
        <a:srgbClr val="B5B5B6"/>
      </a:hlink>
      <a:folHlink>
        <a:srgbClr val="BD9F68"/>
      </a:folHlink>
    </a:clrScheme>
    <a:fontScheme name="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2550</Words>
  <Application>WPS 演示</Application>
  <PresentationFormat>宽屏</PresentationFormat>
  <Paragraphs>253</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微软雅黑</vt:lpstr>
      <vt:lpstr>Arial Black</vt:lpstr>
      <vt:lpstr>黑体</vt:lpstr>
      <vt:lpstr>Arial Unicode MS</vt:lpstr>
      <vt:lpstr>等线</vt:lpstr>
      <vt:lpstr>BatangChe</vt:lpstr>
      <vt:lpstr>Segoe Print</vt:lpstr>
      <vt:lpstr>Office 主题​​</vt:lpstr>
      <vt:lpstr>Order-Disorder Imitation Adversarial Attacks for lack-box Neural Ranking Models</vt:lpstr>
      <vt:lpstr>目录</vt:lpstr>
      <vt:lpstr>项目背景</vt:lpstr>
      <vt:lpstr>项目背景</vt:lpstr>
      <vt:lpstr>威胁模型</vt:lpstr>
      <vt:lpstr>关键技术</vt:lpstr>
      <vt:lpstr>关键技术 - 算法</vt:lpstr>
      <vt:lpstr>关键技术 - 算法</vt:lpstr>
      <vt:lpstr>实验及结果</vt:lpstr>
      <vt:lpstr>实验及结果</vt:lpstr>
      <vt:lpstr>实验及结果</vt:lpstr>
      <vt:lpstr>实验及结果</vt:lpstr>
      <vt:lpstr>实验及结果</vt:lpstr>
      <vt:lpstr>实验及结果</vt:lpstr>
      <vt:lpstr>实验及结果</vt:lpstr>
      <vt:lpstr>实验及结果</vt:lpstr>
      <vt:lpstr>总结</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Xiaodan</dc:creator>
  <cp:lastModifiedBy>邵之凯</cp:lastModifiedBy>
  <cp:revision>26</cp:revision>
  <dcterms:created xsi:type="dcterms:W3CDTF">2021-12-04T09:40:00Z</dcterms:created>
  <dcterms:modified xsi:type="dcterms:W3CDTF">2023-04-17T06:14:15Z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6E32F58B6C7148FA98BA269809A77BF7_12</vt:lpwstr>
  </property>
  <property fmtid="{D5CDD505-2E9C-101B-9397-08002B2CF9AE}" pid="3" name="KSOProductBuildVer">
    <vt:lpwstr>2052-11.1.0.14036</vt:lpwstr>
  </property>
</Properties>
</file>